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394" r:id="rId2"/>
    <p:sldId id="282" r:id="rId3"/>
    <p:sldId id="426" r:id="rId4"/>
    <p:sldId id="427" r:id="rId5"/>
    <p:sldId id="428" r:id="rId6"/>
    <p:sldId id="416" r:id="rId7"/>
    <p:sldId id="417" r:id="rId8"/>
    <p:sldId id="421" r:id="rId9"/>
    <p:sldId id="379" r:id="rId10"/>
    <p:sldId id="295" r:id="rId11"/>
    <p:sldId id="429" r:id="rId12"/>
    <p:sldId id="430" r:id="rId13"/>
    <p:sldId id="431" r:id="rId14"/>
    <p:sldId id="432" r:id="rId15"/>
    <p:sldId id="433" r:id="rId16"/>
    <p:sldId id="351" r:id="rId17"/>
    <p:sldId id="434" r:id="rId18"/>
    <p:sldId id="435" r:id="rId19"/>
    <p:sldId id="436" r:id="rId20"/>
    <p:sldId id="437" r:id="rId21"/>
    <p:sldId id="438" r:id="rId22"/>
    <p:sldId id="439" r:id="rId23"/>
    <p:sldId id="440" r:id="rId24"/>
    <p:sldId id="441" r:id="rId25"/>
    <p:sldId id="403" r:id="rId26"/>
    <p:sldId id="442" r:id="rId27"/>
    <p:sldId id="443" r:id="rId28"/>
    <p:sldId id="444" r:id="rId29"/>
    <p:sldId id="445" r:id="rId30"/>
    <p:sldId id="419" r:id="rId31"/>
    <p:sldId id="279" r:id="rId32"/>
    <p:sldId id="446" r:id="rId33"/>
    <p:sldId id="447" r:id="rId34"/>
    <p:sldId id="448" r:id="rId35"/>
    <p:sldId id="449" r:id="rId36"/>
    <p:sldId id="450" r:id="rId37"/>
    <p:sldId id="29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6595E"/>
    <a:srgbClr val="FFA803"/>
    <a:srgbClr val="01AA8D"/>
    <a:srgbClr val="3EB8CD"/>
    <a:srgbClr val="85C401"/>
    <a:srgbClr val="FF2B2A"/>
    <a:srgbClr val="DEF0F6"/>
    <a:srgbClr val="EEF4FA"/>
    <a:srgbClr val="4781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62" autoAdjust="0"/>
  </p:normalViewPr>
  <p:slideViewPr>
    <p:cSldViewPr snapToGrid="0">
      <p:cViewPr varScale="1">
        <p:scale>
          <a:sx n="70" d="100"/>
          <a:sy n="70" d="100"/>
        </p:scale>
        <p:origin x="-720" y="-90"/>
      </p:cViewPr>
      <p:guideLst>
        <p:guide orient="horz" pos="2160"/>
        <p:guide pos="3840"/>
      </p:guideLst>
    </p:cSldViewPr>
  </p:slideViewPr>
  <p:outlineViewPr>
    <p:cViewPr>
      <p:scale>
        <a:sx n="33" d="100"/>
        <a:sy n="33" d="100"/>
      </p:scale>
      <p:origin x="0" y="18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6D0601-24D1-4243-BFD2-053D374A8230}" type="datetimeFigureOut">
              <a:rPr lang="en-US" smtClean="0"/>
              <a:t>5/16/2019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F3E677-5D4F-4C56-B104-01504E7F8766}" type="slidenum">
              <a:rPr lang="en-US" smtClean="0"/>
              <a:t>‹#›</a:t>
            </a:fld>
            <a:endParaRPr lang="en-US"/>
          </a:p>
        </p:txBody>
      </p:sp>
    </p:spTree>
    <p:extLst>
      <p:ext uri="{BB962C8B-B14F-4D97-AF65-F5344CB8AC3E}">
        <p14:creationId xmlns:p14="http://schemas.microsoft.com/office/powerpoint/2010/main" val="2736133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3E677-5D4F-4C56-B104-01504E7F8766}" type="slidenum">
              <a:rPr lang="en-US" smtClean="0"/>
              <a:t>3</a:t>
            </a:fld>
            <a:endParaRPr lang="en-US"/>
          </a:p>
        </p:txBody>
      </p:sp>
    </p:spTree>
    <p:extLst>
      <p:ext uri="{BB962C8B-B14F-4D97-AF65-F5344CB8AC3E}">
        <p14:creationId xmlns:p14="http://schemas.microsoft.com/office/powerpoint/2010/main" val="3018418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3E677-5D4F-4C56-B104-01504E7F8766}" type="slidenum">
              <a:rPr lang="en-US" smtClean="0"/>
              <a:t>4</a:t>
            </a:fld>
            <a:endParaRPr lang="en-US"/>
          </a:p>
        </p:txBody>
      </p:sp>
    </p:spTree>
    <p:extLst>
      <p:ext uri="{BB962C8B-B14F-4D97-AF65-F5344CB8AC3E}">
        <p14:creationId xmlns:p14="http://schemas.microsoft.com/office/powerpoint/2010/main" val="3018418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3E677-5D4F-4C56-B104-01504E7F8766}" type="slidenum">
              <a:rPr lang="en-US" smtClean="0"/>
              <a:t>5</a:t>
            </a:fld>
            <a:endParaRPr lang="en-US"/>
          </a:p>
        </p:txBody>
      </p:sp>
    </p:spTree>
    <p:extLst>
      <p:ext uri="{BB962C8B-B14F-4D97-AF65-F5344CB8AC3E}">
        <p14:creationId xmlns:p14="http://schemas.microsoft.com/office/powerpoint/2010/main" val="3018418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3E677-5D4F-4C56-B104-01504E7F8766}" type="slidenum">
              <a:rPr lang="en-US" smtClean="0"/>
              <a:t>9</a:t>
            </a:fld>
            <a:endParaRPr lang="en-US"/>
          </a:p>
        </p:txBody>
      </p:sp>
    </p:spTree>
    <p:extLst>
      <p:ext uri="{BB962C8B-B14F-4D97-AF65-F5344CB8AC3E}">
        <p14:creationId xmlns:p14="http://schemas.microsoft.com/office/powerpoint/2010/main" val="4179861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834085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3E677-5D4F-4C56-B104-01504E7F8766}" type="slidenum">
              <a:rPr lang="en-US" smtClean="0"/>
              <a:t>27</a:t>
            </a:fld>
            <a:endParaRPr lang="en-US"/>
          </a:p>
        </p:txBody>
      </p:sp>
    </p:spTree>
    <p:extLst>
      <p:ext uri="{BB962C8B-B14F-4D97-AF65-F5344CB8AC3E}">
        <p14:creationId xmlns:p14="http://schemas.microsoft.com/office/powerpoint/2010/main" val="1459895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3E677-5D4F-4C56-B104-01504E7F8766}" type="slidenum">
              <a:rPr lang="en-US" smtClean="0"/>
              <a:t>28</a:t>
            </a:fld>
            <a:endParaRPr lang="en-US"/>
          </a:p>
        </p:txBody>
      </p:sp>
    </p:spTree>
    <p:extLst>
      <p:ext uri="{BB962C8B-B14F-4D97-AF65-F5344CB8AC3E}">
        <p14:creationId xmlns:p14="http://schemas.microsoft.com/office/powerpoint/2010/main" val="1459895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3E677-5D4F-4C56-B104-01504E7F8766}" type="slidenum">
              <a:rPr lang="en-US" smtClean="0"/>
              <a:t>29</a:t>
            </a:fld>
            <a:endParaRPr lang="en-US"/>
          </a:p>
        </p:txBody>
      </p:sp>
    </p:spTree>
    <p:extLst>
      <p:ext uri="{BB962C8B-B14F-4D97-AF65-F5344CB8AC3E}">
        <p14:creationId xmlns:p14="http://schemas.microsoft.com/office/powerpoint/2010/main" val="1459895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E7C872D-C668-4AF2-BCBD-16EDD74B9A2D}" type="datetimeFigureOut">
              <a:rPr lang="en-US" smtClean="0"/>
              <a:t>5/16/2019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194263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5/16/2019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607072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5/16/2019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30503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BBFFC7-5AFF-4374-B478-E246B74FFF84}" type="datetimeFigureOut">
              <a:rPr lang="en-US" smtClean="0"/>
              <a:t>5/16/2019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37870213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MockUp7">
    <p:spTree>
      <p:nvGrpSpPr>
        <p:cNvPr id="1" name=""/>
        <p:cNvGrpSpPr/>
        <p:nvPr/>
      </p:nvGrpSpPr>
      <p:grpSpPr>
        <a:xfrm>
          <a:off x="0" y="0"/>
          <a:ext cx="0" cy="0"/>
          <a:chOff x="0" y="0"/>
          <a:chExt cx="0" cy="0"/>
        </a:xfrm>
      </p:grpSpPr>
      <p:sp>
        <p:nvSpPr>
          <p:cNvPr id="48" name="Title 1"/>
          <p:cNvSpPr>
            <a:spLocks noGrp="1"/>
          </p:cNvSpPr>
          <p:nvPr>
            <p:ph type="title" hasCustomPrompt="1"/>
          </p:nvPr>
        </p:nvSpPr>
        <p:spPr>
          <a:xfrm>
            <a:off x="333676" y="356628"/>
            <a:ext cx="11524648" cy="471365"/>
          </a:xfrm>
          <a:prstGeom prst="rect">
            <a:avLst/>
          </a:prstGeom>
        </p:spPr>
        <p:txBody>
          <a:bodyPr wrap="none" lIns="0" tIns="0" rIns="0" bIns="0" anchor="ctr">
            <a:noAutofit/>
          </a:bodyPr>
          <a:lstStyle>
            <a:lvl1pPr algn="ctr">
              <a:defRPr sz="3200" b="1" baseline="0">
                <a:solidFill>
                  <a:schemeClr val="bg1">
                    <a:lumMod val="50000"/>
                  </a:schemeClr>
                </a:solidFill>
              </a:defRPr>
            </a:lvl1pPr>
          </a:lstStyle>
          <a:p>
            <a:r>
              <a:rPr lang="en-US" dirty="0"/>
              <a:t>Click To Edit Master Title Style</a:t>
            </a:r>
          </a:p>
        </p:txBody>
      </p:sp>
      <p:sp>
        <p:nvSpPr>
          <p:cNvPr id="49" name="Text Placeholder 3"/>
          <p:cNvSpPr>
            <a:spLocks noGrp="1"/>
          </p:cNvSpPr>
          <p:nvPr>
            <p:ph type="body" sz="half" idx="2" hasCustomPrompt="1"/>
          </p:nvPr>
        </p:nvSpPr>
        <p:spPr>
          <a:xfrm>
            <a:off x="333677" y="825950"/>
            <a:ext cx="11524647" cy="267661"/>
          </a:xfrm>
          <a:prstGeom prst="rect">
            <a:avLst/>
          </a:prstGeom>
        </p:spPr>
        <p:txBody>
          <a:bodyPr wrap="square" lIns="0" tIns="0" rIns="0" bIns="0" anchor="ctr">
            <a:noAutofit/>
          </a:bodyPr>
          <a:lstStyle>
            <a:lvl1pPr marL="0" indent="0" algn="ctr">
              <a:buNone/>
              <a:defRPr sz="1600" b="1" i="0" baseline="0">
                <a:solidFill>
                  <a:schemeClr val="bg1">
                    <a:lumMod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1" name="Picture Placeholder 7"/>
          <p:cNvSpPr>
            <a:spLocks noGrp="1"/>
          </p:cNvSpPr>
          <p:nvPr>
            <p:ph type="pic" sz="quarter" idx="11" hasCustomPrompt="1"/>
          </p:nvPr>
        </p:nvSpPr>
        <p:spPr>
          <a:xfrm>
            <a:off x="6382491" y="3044954"/>
            <a:ext cx="4946429" cy="3072373"/>
          </a:xfrm>
          <a:prstGeom prst="rect">
            <a:avLst/>
          </a:prstGeom>
          <a:solidFill>
            <a:schemeClr val="bg1">
              <a:lumMod val="95000"/>
            </a:schemeClr>
          </a:solidFill>
          <a:ln>
            <a:noFill/>
          </a:ln>
        </p:spPr>
        <p:txBody>
          <a:bodyPr bIns="457200" anchor="b"/>
          <a:lstStyle>
            <a:lvl1pPr algn="ctr">
              <a:buNone/>
              <a:defRPr sz="1333">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989536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Рисунок 8"/>
          <p:cNvSpPr>
            <a:spLocks noGrp="1"/>
          </p:cNvSpPr>
          <p:nvPr>
            <p:ph type="pic" sz="quarter" idx="13"/>
          </p:nvPr>
        </p:nvSpPr>
        <p:spPr>
          <a:xfrm>
            <a:off x="1028700" y="1485900"/>
            <a:ext cx="2489200" cy="2576848"/>
          </a:xfrm>
          <a:prstGeom prst="ellipse">
            <a:avLst/>
          </a:prstGeom>
        </p:spPr>
        <p:txBody>
          <a:bodyPr/>
          <a:lstStyle/>
          <a:p>
            <a:endParaRPr lang="ru-RU" dirty="0"/>
          </a:p>
        </p:txBody>
      </p:sp>
      <p:sp>
        <p:nvSpPr>
          <p:cNvPr id="8" name="Рисунок 8"/>
          <p:cNvSpPr>
            <a:spLocks noGrp="1"/>
          </p:cNvSpPr>
          <p:nvPr>
            <p:ph type="pic" sz="quarter" idx="14"/>
          </p:nvPr>
        </p:nvSpPr>
        <p:spPr>
          <a:xfrm>
            <a:off x="3606800" y="1485900"/>
            <a:ext cx="2489200" cy="2576848"/>
          </a:xfrm>
          <a:prstGeom prst="ellipse">
            <a:avLst/>
          </a:prstGeom>
        </p:spPr>
        <p:txBody>
          <a:bodyPr/>
          <a:lstStyle/>
          <a:p>
            <a:endParaRPr lang="ru-RU"/>
          </a:p>
        </p:txBody>
      </p:sp>
      <p:sp>
        <p:nvSpPr>
          <p:cNvPr id="9" name="Рисунок 8"/>
          <p:cNvSpPr>
            <a:spLocks noGrp="1"/>
          </p:cNvSpPr>
          <p:nvPr>
            <p:ph type="pic" sz="quarter" idx="15"/>
          </p:nvPr>
        </p:nvSpPr>
        <p:spPr>
          <a:xfrm>
            <a:off x="6184900" y="1485900"/>
            <a:ext cx="2489200" cy="2576848"/>
          </a:xfrm>
          <a:prstGeom prst="ellipse">
            <a:avLst/>
          </a:prstGeom>
        </p:spPr>
        <p:txBody>
          <a:bodyPr/>
          <a:lstStyle/>
          <a:p>
            <a:endParaRPr lang="ru-RU"/>
          </a:p>
        </p:txBody>
      </p:sp>
      <p:sp>
        <p:nvSpPr>
          <p:cNvPr id="10" name="Рисунок 8"/>
          <p:cNvSpPr>
            <a:spLocks noGrp="1"/>
          </p:cNvSpPr>
          <p:nvPr>
            <p:ph type="pic" sz="quarter" idx="16"/>
          </p:nvPr>
        </p:nvSpPr>
        <p:spPr>
          <a:xfrm>
            <a:off x="8763000" y="1485900"/>
            <a:ext cx="2489200" cy="2576848"/>
          </a:xfrm>
          <a:prstGeom prst="ellipse">
            <a:avLst/>
          </a:prstGeom>
        </p:spPr>
        <p:txBody>
          <a:bodyPr/>
          <a:lstStyle/>
          <a:p>
            <a:endParaRPr lang="ru-RU"/>
          </a:p>
        </p:txBody>
      </p:sp>
    </p:spTree>
    <p:extLst>
      <p:ext uri="{BB962C8B-B14F-4D97-AF65-F5344CB8AC3E}">
        <p14:creationId xmlns:p14="http://schemas.microsoft.com/office/powerpoint/2010/main" val="1291834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empty_plank">
    <p:spTree>
      <p:nvGrpSpPr>
        <p:cNvPr id="1" name=""/>
        <p:cNvGrpSpPr/>
        <p:nvPr/>
      </p:nvGrpSpPr>
      <p:grpSpPr>
        <a:xfrm>
          <a:off x="0" y="0"/>
          <a:ext cx="0" cy="0"/>
          <a:chOff x="0" y="0"/>
          <a:chExt cx="0" cy="0"/>
        </a:xfrm>
      </p:grpSpPr>
      <p:sp>
        <p:nvSpPr>
          <p:cNvPr id="29" name="Title 1"/>
          <p:cNvSpPr>
            <a:spLocks noGrp="1"/>
          </p:cNvSpPr>
          <p:nvPr>
            <p:ph type="title" hasCustomPrompt="1"/>
          </p:nvPr>
        </p:nvSpPr>
        <p:spPr>
          <a:xfrm>
            <a:off x="2921000" y="266700"/>
            <a:ext cx="6350000" cy="558843"/>
          </a:xfrm>
          <a:prstGeom prst="rect">
            <a:avLst/>
          </a:prstGeom>
        </p:spPr>
        <p:txBody>
          <a:bodyPr wrap="none" lIns="0" tIns="0" rIns="0" bIns="0" anchor="ctr">
            <a:noAutofit/>
          </a:bodyPr>
          <a:lstStyle>
            <a:lvl1pPr algn="ctr">
              <a:defRPr sz="3733" b="1" i="0" baseline="0">
                <a:solidFill>
                  <a:schemeClr val="tx1">
                    <a:lumMod val="50000"/>
                    <a:lumOff val="50000"/>
                  </a:schemeClr>
                </a:solidFill>
                <a:latin typeface="+mn-lt"/>
              </a:defRPr>
            </a:lvl1pPr>
          </a:lstStyle>
          <a:p>
            <a:r>
              <a:rPr lang="en-US" dirty="0"/>
              <a:t>Click To Edit Master Title Style</a:t>
            </a:r>
          </a:p>
        </p:txBody>
      </p:sp>
      <p:sp>
        <p:nvSpPr>
          <p:cNvPr id="30" name="Text Placeholder 3"/>
          <p:cNvSpPr>
            <a:spLocks noGrp="1"/>
          </p:cNvSpPr>
          <p:nvPr>
            <p:ph type="body" sz="half" idx="2" hasCustomPrompt="1"/>
          </p:nvPr>
        </p:nvSpPr>
        <p:spPr>
          <a:xfrm>
            <a:off x="4362451" y="837239"/>
            <a:ext cx="3467100" cy="267661"/>
          </a:xfrm>
          <a:prstGeom prst="rect">
            <a:avLst/>
          </a:prstGeom>
        </p:spPr>
        <p:txBody>
          <a:bodyPr wrap="square" lIns="0" tIns="0" rIns="0" bIns="0" anchor="ctr">
            <a:noAutofit/>
          </a:bodyPr>
          <a:lstStyle>
            <a:lvl1pPr marL="0" indent="0" algn="ctr">
              <a:buNone/>
              <a:defRPr sz="2133" b="1" i="0" baseline="0">
                <a:solidFill>
                  <a:schemeClr val="tx1">
                    <a:lumMod val="50000"/>
                    <a:lumOff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41389480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Image Layouts">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5483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Free Blank With Footer">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333676" y="356628"/>
            <a:ext cx="11524648" cy="471365"/>
          </a:xfrm>
          <a:prstGeom prst="rect">
            <a:avLst/>
          </a:prstGeom>
        </p:spPr>
        <p:txBody>
          <a:bodyPr wrap="none" lIns="0" tIns="0" rIns="0" bIns="0" anchor="ctr">
            <a:noAutofit/>
          </a:bodyPr>
          <a:lstStyle>
            <a:lvl1pPr algn="ctr">
              <a:defRPr sz="3200" b="1" baseline="0">
                <a:solidFill>
                  <a:schemeClr val="bg1">
                    <a:lumMod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3677" y="825950"/>
            <a:ext cx="11524647" cy="267661"/>
          </a:xfrm>
          <a:prstGeom prst="rect">
            <a:avLst/>
          </a:prstGeom>
        </p:spPr>
        <p:txBody>
          <a:bodyPr wrap="square" lIns="0" tIns="0" rIns="0" bIns="0" anchor="ctr">
            <a:noAutofit/>
          </a:bodyPr>
          <a:lstStyle>
            <a:lvl1pPr marL="0" indent="0" algn="ctr">
              <a:buNone/>
              <a:defRPr sz="1600" b="1" i="0" baseline="0">
                <a:solidFill>
                  <a:schemeClr val="bg1">
                    <a:lumMod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8622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5/16/2019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80627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7C872D-C668-4AF2-BCBD-16EDD74B9A2D}" type="datetimeFigureOut">
              <a:rPr lang="en-US" smtClean="0"/>
              <a:t>5/16/2019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120035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E7C872D-C668-4AF2-BCBD-16EDD74B9A2D}" type="datetimeFigureOut">
              <a:rPr lang="en-US" smtClean="0"/>
              <a:t>5/16/2019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162447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7C872D-C668-4AF2-BCBD-16EDD74B9A2D}" type="datetimeFigureOut">
              <a:rPr lang="en-US" smtClean="0"/>
              <a:t>5/16/2019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567196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7C872D-C668-4AF2-BCBD-16EDD74B9A2D}" type="datetimeFigureOut">
              <a:rPr lang="en-US" smtClean="0"/>
              <a:t>5/16/2019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15282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C872D-C668-4AF2-BCBD-16EDD74B9A2D}" type="datetimeFigureOut">
              <a:rPr lang="en-US" smtClean="0"/>
              <a:t>5/16/2019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660502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5/16/2019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088046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5/16/2019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52938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hyperlink" Target="http://powerpoint.sage-fox.com/" TargetMode="Externa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C872D-C668-4AF2-BCBD-16EDD74B9A2D}" type="datetimeFigureOut">
              <a:rPr lang="en-US" smtClean="0"/>
              <a:t>5/16/2019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077754-EB69-4271-83F0-4EC2174974DC}" type="slidenum">
              <a:rPr lang="en-US" smtClean="0"/>
              <a:t>‹#›</a:t>
            </a:fld>
            <a:endParaRPr lang="en-US"/>
          </a:p>
        </p:txBody>
      </p:sp>
      <p:sp>
        <p:nvSpPr>
          <p:cNvPr id="19" name="Rectangle 18"/>
          <p:cNvSpPr/>
          <p:nvPr userDrawn="1"/>
        </p:nvSpPr>
        <p:spPr>
          <a:xfrm>
            <a:off x="-1" y="1"/>
            <a:ext cx="12192001" cy="6858000"/>
          </a:xfrm>
          <a:prstGeom prst="rect">
            <a:avLst/>
          </a:prstGeom>
          <a:solidFill>
            <a:schemeClr val="bg2">
              <a:lumMod val="9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hlinkClick r:id="rId19"/>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1734800" y="6721476"/>
            <a:ext cx="457200" cy="124690"/>
          </a:xfrm>
          <a:prstGeom prst="rect">
            <a:avLst/>
          </a:prstGeom>
        </p:spPr>
      </p:pic>
    </p:spTree>
    <p:extLst>
      <p:ext uri="{BB962C8B-B14F-4D97-AF65-F5344CB8AC3E}">
        <p14:creationId xmlns:p14="http://schemas.microsoft.com/office/powerpoint/2010/main" val="2804907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4" r:id="rId13"/>
    <p:sldLayoutId id="2147483666" r:id="rId14"/>
    <p:sldLayoutId id="2147483667" r:id="rId15"/>
    <p:sldLayoutId id="2147483672" r:id="rId16"/>
    <p:sldLayoutId id="2147483674"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powerpoint.sage-fox.com/" TargetMode="External"/><Relationship Id="rId2" Type="http://schemas.openxmlformats.org/officeDocument/2006/relationships/image" Target="../media/image2.jpg"/><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2.jp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hyperlink" Target="http://powerpoint.sage-fox.com/" TargetMode="External"/><Relationship Id="rId4" Type="http://schemas.openxmlformats.org/officeDocument/2006/relationships/hyperlink" Target="http://www.nytimes.com/2015/04/08/us/south-carolina-officer-is-charged-with-murder-in-black-mans-death.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kwullum/fatal-police-shootings-in-the-us/home#PoliceKillingsUS.csv" TargetMode="External"/><Relationship Id="rId2" Type="http://schemas.openxmlformats.org/officeDocument/2006/relationships/image" Target="../media/image2.jpg"/><Relationship Id="rId1" Type="http://schemas.openxmlformats.org/officeDocument/2006/relationships/slideLayout" Target="../slideLayouts/slideLayout12.xml"/><Relationship Id="rId5" Type="http://schemas.openxmlformats.org/officeDocument/2006/relationships/hyperlink" Target="https://factfinder.census.gov/faces/nav/jsf/pages/community_facts.xhtml" TargetMode="External"/><Relationship Id="rId4" Type="http://schemas.openxmlformats.org/officeDocument/2006/relationships/hyperlink" Target="https://www.washingtonpost.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hyperlink" Target="http://slides.sage-fox.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2.jpg"/><Relationship Id="rId1" Type="http://schemas.openxmlformats.org/officeDocument/2006/relationships/slideLayout" Target="../slideLayouts/slideLayout14.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 xmlns:a16="http://schemas.microsoft.com/office/drawing/2014/main" id="{3D91D15D-BA04-45F9-84A5-F1DBA42577DC}"/>
              </a:ext>
            </a:extLst>
          </p:cNvPr>
          <p:cNvSpPr/>
          <p:nvPr/>
        </p:nvSpPr>
        <p:spPr>
          <a:xfrm>
            <a:off x="28341" y="6602820"/>
            <a:ext cx="5176266" cy="255180"/>
          </a:xfrm>
          <a:custGeom>
            <a:avLst/>
            <a:gdLst>
              <a:gd name="connsiteX0" fmla="*/ 1942850 w 5176266"/>
              <a:gd name="connsiteY0" fmla="*/ 0 h 255180"/>
              <a:gd name="connsiteX1" fmla="*/ 4921086 w 5176266"/>
              <a:gd name="connsiteY1" fmla="*/ 0 h 255180"/>
              <a:gd name="connsiteX2" fmla="*/ 5176266 w 5176266"/>
              <a:gd name="connsiteY2" fmla="*/ 255180 h 255180"/>
              <a:gd name="connsiteX3" fmla="*/ 1687671 w 5176266"/>
              <a:gd name="connsiteY3" fmla="*/ 255180 h 255180"/>
              <a:gd name="connsiteX4" fmla="*/ 1656453 w 5176266"/>
              <a:gd name="connsiteY4" fmla="*/ 0 h 255180"/>
              <a:gd name="connsiteX5" fmla="*/ 1796751 w 5176266"/>
              <a:gd name="connsiteY5" fmla="*/ 0 h 255180"/>
              <a:gd name="connsiteX6" fmla="*/ 1541571 w 5176266"/>
              <a:gd name="connsiteY6" fmla="*/ 255180 h 255180"/>
              <a:gd name="connsiteX7" fmla="*/ 1401272 w 5176266"/>
              <a:gd name="connsiteY7" fmla="*/ 255180 h 255180"/>
              <a:gd name="connsiteX8" fmla="*/ 1364630 w 5176266"/>
              <a:gd name="connsiteY8" fmla="*/ 0 h 255180"/>
              <a:gd name="connsiteX9" fmla="*/ 1510353 w 5176266"/>
              <a:gd name="connsiteY9" fmla="*/ 0 h 255180"/>
              <a:gd name="connsiteX10" fmla="*/ 1255173 w 5176266"/>
              <a:gd name="connsiteY10" fmla="*/ 255180 h 255180"/>
              <a:gd name="connsiteX11" fmla="*/ 1109450 w 5176266"/>
              <a:gd name="connsiteY11" fmla="*/ 255180 h 255180"/>
              <a:gd name="connsiteX12" fmla="*/ 255180 w 5176266"/>
              <a:gd name="connsiteY12" fmla="*/ 0 h 255180"/>
              <a:gd name="connsiteX13" fmla="*/ 1218531 w 5176266"/>
              <a:gd name="connsiteY13" fmla="*/ 0 h 255180"/>
              <a:gd name="connsiteX14" fmla="*/ 963351 w 5176266"/>
              <a:gd name="connsiteY14" fmla="*/ 255180 h 255180"/>
              <a:gd name="connsiteX15" fmla="*/ 0 w 5176266"/>
              <a:gd name="connsiteY15" fmla="*/ 255180 h 255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6266" h="255180">
                <a:moveTo>
                  <a:pt x="1942850" y="0"/>
                </a:moveTo>
                <a:lnTo>
                  <a:pt x="4921086" y="0"/>
                </a:lnTo>
                <a:lnTo>
                  <a:pt x="5176266" y="255180"/>
                </a:lnTo>
                <a:lnTo>
                  <a:pt x="1687671" y="255180"/>
                </a:lnTo>
                <a:close/>
                <a:moveTo>
                  <a:pt x="1656453" y="0"/>
                </a:moveTo>
                <a:lnTo>
                  <a:pt x="1796751" y="0"/>
                </a:lnTo>
                <a:lnTo>
                  <a:pt x="1541571" y="255180"/>
                </a:lnTo>
                <a:lnTo>
                  <a:pt x="1401272" y="255180"/>
                </a:lnTo>
                <a:close/>
                <a:moveTo>
                  <a:pt x="1364630" y="0"/>
                </a:moveTo>
                <a:lnTo>
                  <a:pt x="1510353" y="0"/>
                </a:lnTo>
                <a:lnTo>
                  <a:pt x="1255173" y="255180"/>
                </a:lnTo>
                <a:lnTo>
                  <a:pt x="1109450" y="255180"/>
                </a:lnTo>
                <a:close/>
                <a:moveTo>
                  <a:pt x="255180" y="0"/>
                </a:moveTo>
                <a:lnTo>
                  <a:pt x="1218531" y="0"/>
                </a:lnTo>
                <a:lnTo>
                  <a:pt x="963351" y="255180"/>
                </a:lnTo>
                <a:lnTo>
                  <a:pt x="0" y="255180"/>
                </a:lnTo>
                <a:close/>
              </a:path>
            </a:pathLst>
          </a:custGeom>
          <a:solidFill>
            <a:srgbClr val="FFA803"/>
          </a:solidFill>
          <a:ln>
            <a:solidFill>
              <a:srgbClr val="FFA80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 xmlns:a16="http://schemas.microsoft.com/office/drawing/2014/main" id="{6522E1F0-12C7-48B6-9682-81903F839AA5}"/>
              </a:ext>
            </a:extLst>
          </p:cNvPr>
          <p:cNvSpPr/>
          <p:nvPr/>
        </p:nvSpPr>
        <p:spPr>
          <a:xfrm rot="16200000">
            <a:off x="9376693" y="4033585"/>
            <a:ext cx="5386068" cy="265815"/>
          </a:xfrm>
          <a:custGeom>
            <a:avLst/>
            <a:gdLst>
              <a:gd name="connsiteX0" fmla="*/ 5386068 w 5386068"/>
              <a:gd name="connsiteY0" fmla="*/ 265813 h 265815"/>
              <a:gd name="connsiteX1" fmla="*/ 5386068 w 5386068"/>
              <a:gd name="connsiteY1" fmla="*/ 265815 h 265815"/>
              <a:gd name="connsiteX2" fmla="*/ 0 w 5386068"/>
              <a:gd name="connsiteY2" fmla="*/ 265814 h 265815"/>
              <a:gd name="connsiteX3" fmla="*/ 265814 w 5386068"/>
              <a:gd name="connsiteY3" fmla="*/ 0 h 265815"/>
              <a:gd name="connsiteX4" fmla="*/ 3499257 w 5386068"/>
              <a:gd name="connsiteY4" fmla="*/ 1 h 265815"/>
              <a:gd name="connsiteX5" fmla="*/ 3233446 w 5386068"/>
              <a:gd name="connsiteY5" fmla="*/ 265813 h 26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6068" h="265815">
                <a:moveTo>
                  <a:pt x="5386068" y="265813"/>
                </a:moveTo>
                <a:lnTo>
                  <a:pt x="5386068" y="265815"/>
                </a:lnTo>
                <a:lnTo>
                  <a:pt x="0" y="265814"/>
                </a:lnTo>
                <a:lnTo>
                  <a:pt x="265814" y="0"/>
                </a:lnTo>
                <a:lnTo>
                  <a:pt x="3499257" y="1"/>
                </a:lnTo>
                <a:lnTo>
                  <a:pt x="3233446" y="265813"/>
                </a:lnTo>
                <a:close/>
              </a:path>
            </a:pathLst>
          </a:custGeom>
          <a:solidFill>
            <a:srgbClr val="3EB8CD"/>
          </a:solidFill>
          <a:ln>
            <a:solidFill>
              <a:srgbClr val="3EB8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a:extLst>
              <a:ext uri="{FF2B5EF4-FFF2-40B4-BE49-F238E27FC236}">
                <a16:creationId xmlns="" xmlns:a16="http://schemas.microsoft.com/office/drawing/2014/main" id="{64F71FE0-D747-4F7A-A175-7A6B327EA4B6}"/>
              </a:ext>
            </a:extLst>
          </p:cNvPr>
          <p:cNvSpPr/>
          <p:nvPr/>
        </p:nvSpPr>
        <p:spPr>
          <a:xfrm rot="10800000">
            <a:off x="6802662" y="0"/>
            <a:ext cx="5394479" cy="265814"/>
          </a:xfrm>
          <a:custGeom>
            <a:avLst/>
            <a:gdLst>
              <a:gd name="connsiteX0" fmla="*/ 1124312 w 5394479"/>
              <a:gd name="connsiteY0" fmla="*/ 265814 h 265814"/>
              <a:gd name="connsiteX1" fmla="*/ 0 w 5394479"/>
              <a:gd name="connsiteY1" fmla="*/ 265814 h 265814"/>
              <a:gd name="connsiteX2" fmla="*/ 265814 w 5394479"/>
              <a:gd name="connsiteY2" fmla="*/ 0 h 265814"/>
              <a:gd name="connsiteX3" fmla="*/ 1390126 w 5394479"/>
              <a:gd name="connsiteY3" fmla="*/ 0 h 265814"/>
              <a:gd name="connsiteX4" fmla="*/ 1410710 w 5394479"/>
              <a:gd name="connsiteY4" fmla="*/ 265814 h 265814"/>
              <a:gd name="connsiteX5" fmla="*/ 1270412 w 5394479"/>
              <a:gd name="connsiteY5" fmla="*/ 265814 h 265814"/>
              <a:gd name="connsiteX6" fmla="*/ 1536225 w 5394479"/>
              <a:gd name="connsiteY6" fmla="*/ 0 h 265814"/>
              <a:gd name="connsiteX7" fmla="*/ 1676523 w 5394479"/>
              <a:gd name="connsiteY7" fmla="*/ 0 h 265814"/>
              <a:gd name="connsiteX8" fmla="*/ 1702532 w 5394479"/>
              <a:gd name="connsiteY8" fmla="*/ 265814 h 265814"/>
              <a:gd name="connsiteX9" fmla="*/ 1556809 w 5394479"/>
              <a:gd name="connsiteY9" fmla="*/ 265814 h 265814"/>
              <a:gd name="connsiteX10" fmla="*/ 1822623 w 5394479"/>
              <a:gd name="connsiteY10" fmla="*/ 0 h 265814"/>
              <a:gd name="connsiteX11" fmla="*/ 1968346 w 5394479"/>
              <a:gd name="connsiteY11" fmla="*/ 0 h 265814"/>
              <a:gd name="connsiteX12" fmla="*/ 5394479 w 5394479"/>
              <a:gd name="connsiteY12" fmla="*/ 265814 h 265814"/>
              <a:gd name="connsiteX13" fmla="*/ 1848631 w 5394479"/>
              <a:gd name="connsiteY13" fmla="*/ 265814 h 265814"/>
              <a:gd name="connsiteX14" fmla="*/ 2114445 w 5394479"/>
              <a:gd name="connsiteY14" fmla="*/ 0 h 265814"/>
              <a:gd name="connsiteX15" fmla="*/ 5327726 w 5394479"/>
              <a:gd name="connsiteY15" fmla="*/ 0 h 265814"/>
              <a:gd name="connsiteX16" fmla="*/ 5005636 w 5394479"/>
              <a:gd name="connsiteY16" fmla="*/ 265813 h 265814"/>
              <a:gd name="connsiteX17" fmla="*/ 5394479 w 5394479"/>
              <a:gd name="connsiteY17" fmla="*/ 265813 h 26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94479" h="265814">
                <a:moveTo>
                  <a:pt x="1124312" y="265814"/>
                </a:moveTo>
                <a:lnTo>
                  <a:pt x="0" y="265814"/>
                </a:lnTo>
                <a:lnTo>
                  <a:pt x="265814" y="0"/>
                </a:lnTo>
                <a:lnTo>
                  <a:pt x="1390126" y="0"/>
                </a:lnTo>
                <a:close/>
                <a:moveTo>
                  <a:pt x="1410710" y="265814"/>
                </a:moveTo>
                <a:lnTo>
                  <a:pt x="1270412" y="265814"/>
                </a:lnTo>
                <a:lnTo>
                  <a:pt x="1536225" y="0"/>
                </a:lnTo>
                <a:lnTo>
                  <a:pt x="1676523" y="0"/>
                </a:lnTo>
                <a:close/>
                <a:moveTo>
                  <a:pt x="1702532" y="265814"/>
                </a:moveTo>
                <a:lnTo>
                  <a:pt x="1556809" y="265814"/>
                </a:lnTo>
                <a:lnTo>
                  <a:pt x="1822623" y="0"/>
                </a:lnTo>
                <a:lnTo>
                  <a:pt x="1968346" y="0"/>
                </a:lnTo>
                <a:close/>
                <a:moveTo>
                  <a:pt x="5394479" y="265814"/>
                </a:moveTo>
                <a:lnTo>
                  <a:pt x="1848631" y="265814"/>
                </a:lnTo>
                <a:lnTo>
                  <a:pt x="2114445" y="0"/>
                </a:lnTo>
                <a:lnTo>
                  <a:pt x="5327726" y="0"/>
                </a:lnTo>
                <a:lnTo>
                  <a:pt x="5005636" y="265813"/>
                </a:lnTo>
                <a:lnTo>
                  <a:pt x="5394479" y="265813"/>
                </a:lnTo>
                <a:close/>
              </a:path>
            </a:pathLst>
          </a:custGeom>
          <a:solidFill>
            <a:srgbClr val="85C401"/>
          </a:solidFill>
          <a:ln>
            <a:solidFill>
              <a:srgbClr val="85C4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 xmlns:a16="http://schemas.microsoft.com/office/drawing/2014/main" id="{2EC0BEC4-44CB-4FCB-8B51-05A32299CC8C}"/>
              </a:ext>
            </a:extLst>
          </p:cNvPr>
          <p:cNvSpPr/>
          <p:nvPr/>
        </p:nvSpPr>
        <p:spPr>
          <a:xfrm rot="10800000">
            <a:off x="11930400" y="0"/>
            <a:ext cx="272232" cy="3626080"/>
          </a:xfrm>
          <a:custGeom>
            <a:avLst/>
            <a:gdLst>
              <a:gd name="connsiteX0" fmla="*/ 6418 w 272232"/>
              <a:gd name="connsiteY0" fmla="*/ 3626080 h 3626080"/>
              <a:gd name="connsiteX1" fmla="*/ 0 w 272232"/>
              <a:gd name="connsiteY1" fmla="*/ 3626080 h 3626080"/>
              <a:gd name="connsiteX2" fmla="*/ 0 w 272232"/>
              <a:gd name="connsiteY2" fmla="*/ 3360266 h 3626080"/>
              <a:gd name="connsiteX3" fmla="*/ 1 w 272232"/>
              <a:gd name="connsiteY3" fmla="*/ 3360266 h 3626080"/>
              <a:gd name="connsiteX4" fmla="*/ 1 w 272232"/>
              <a:gd name="connsiteY4" fmla="*/ 0 h 3626080"/>
              <a:gd name="connsiteX5" fmla="*/ 265815 w 272232"/>
              <a:gd name="connsiteY5" fmla="*/ 265814 h 3626080"/>
              <a:gd name="connsiteX6" fmla="*/ 265815 w 272232"/>
              <a:gd name="connsiteY6" fmla="*/ 3360266 h 3626080"/>
              <a:gd name="connsiteX7" fmla="*/ 272232 w 272232"/>
              <a:gd name="connsiteY7" fmla="*/ 3360266 h 36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232" h="3626080">
                <a:moveTo>
                  <a:pt x="6418" y="3626080"/>
                </a:moveTo>
                <a:lnTo>
                  <a:pt x="0" y="3626080"/>
                </a:lnTo>
                <a:lnTo>
                  <a:pt x="0" y="3360266"/>
                </a:lnTo>
                <a:lnTo>
                  <a:pt x="1" y="3360266"/>
                </a:lnTo>
                <a:lnTo>
                  <a:pt x="1" y="0"/>
                </a:lnTo>
                <a:lnTo>
                  <a:pt x="265815" y="265814"/>
                </a:lnTo>
                <a:lnTo>
                  <a:pt x="265815" y="3360266"/>
                </a:lnTo>
                <a:lnTo>
                  <a:pt x="272232" y="3360266"/>
                </a:lnTo>
                <a:close/>
              </a:path>
            </a:pathLst>
          </a:custGeom>
          <a:solidFill>
            <a:srgbClr val="85C401"/>
          </a:solidFill>
          <a:ln>
            <a:solidFill>
              <a:srgbClr val="85C4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 xmlns:a16="http://schemas.microsoft.com/office/drawing/2014/main" id="{20AE2B1E-0F07-49CA-9648-B11A9EA4769E}"/>
              </a:ext>
            </a:extLst>
          </p:cNvPr>
          <p:cNvSpPr/>
          <p:nvPr/>
        </p:nvSpPr>
        <p:spPr>
          <a:xfrm>
            <a:off x="-972" y="3624317"/>
            <a:ext cx="289669" cy="3244317"/>
          </a:xfrm>
          <a:custGeom>
            <a:avLst/>
            <a:gdLst>
              <a:gd name="connsiteX0" fmla="*/ 265815 w 289669"/>
              <a:gd name="connsiteY0" fmla="*/ 0 h 3244317"/>
              <a:gd name="connsiteX1" fmla="*/ 265815 w 289669"/>
              <a:gd name="connsiteY1" fmla="*/ 2978503 h 3244317"/>
              <a:gd name="connsiteX2" fmla="*/ 289669 w 289669"/>
              <a:gd name="connsiteY2" fmla="*/ 2978503 h 3244317"/>
              <a:gd name="connsiteX3" fmla="*/ 23855 w 289669"/>
              <a:gd name="connsiteY3" fmla="*/ 3244317 h 3244317"/>
              <a:gd name="connsiteX4" fmla="*/ 0 w 289669"/>
              <a:gd name="connsiteY4" fmla="*/ 3244317 h 3244317"/>
              <a:gd name="connsiteX5" fmla="*/ 0 w 289669"/>
              <a:gd name="connsiteY5" fmla="*/ 2978503 h 3244317"/>
              <a:gd name="connsiteX6" fmla="*/ 1 w 289669"/>
              <a:gd name="connsiteY6" fmla="*/ 2978503 h 3244317"/>
              <a:gd name="connsiteX7" fmla="*/ 1 w 289669"/>
              <a:gd name="connsiteY7" fmla="*/ 221228 h 3244317"/>
              <a:gd name="connsiteX8" fmla="*/ 265814 w 289669"/>
              <a:gd name="connsiteY8" fmla="*/ 1859 h 3244317"/>
              <a:gd name="connsiteX9" fmla="*/ 265814 w 289669"/>
              <a:gd name="connsiteY9" fmla="*/ 0 h 324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669" h="3244317">
                <a:moveTo>
                  <a:pt x="265815" y="0"/>
                </a:moveTo>
                <a:lnTo>
                  <a:pt x="265815" y="2978503"/>
                </a:lnTo>
                <a:lnTo>
                  <a:pt x="289669" y="2978503"/>
                </a:lnTo>
                <a:lnTo>
                  <a:pt x="23855" y="3244317"/>
                </a:lnTo>
                <a:lnTo>
                  <a:pt x="0" y="3244317"/>
                </a:lnTo>
                <a:lnTo>
                  <a:pt x="0" y="2978503"/>
                </a:lnTo>
                <a:lnTo>
                  <a:pt x="1" y="2978503"/>
                </a:lnTo>
                <a:lnTo>
                  <a:pt x="1" y="221228"/>
                </a:lnTo>
                <a:lnTo>
                  <a:pt x="265814" y="1859"/>
                </a:lnTo>
                <a:lnTo>
                  <a:pt x="265814" y="0"/>
                </a:lnTo>
                <a:close/>
              </a:path>
            </a:pathLst>
          </a:custGeom>
          <a:solidFill>
            <a:srgbClr val="FFA803"/>
          </a:solidFill>
          <a:ln>
            <a:solidFill>
              <a:srgbClr val="FFA8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 xmlns:a16="http://schemas.microsoft.com/office/drawing/2014/main" id="{8932A120-3D60-4503-88DD-9135BDBE9D3A}"/>
              </a:ext>
            </a:extLst>
          </p:cNvPr>
          <p:cNvSpPr/>
          <p:nvPr/>
        </p:nvSpPr>
        <p:spPr>
          <a:xfrm rot="5400000">
            <a:off x="-1762500" y="1786607"/>
            <a:ext cx="3820466" cy="276146"/>
          </a:xfrm>
          <a:custGeom>
            <a:avLst/>
            <a:gdLst>
              <a:gd name="connsiteX0" fmla="*/ 0 w 3820466"/>
              <a:gd name="connsiteY0" fmla="*/ 276146 h 276146"/>
              <a:gd name="connsiteX1" fmla="*/ 0 w 3820466"/>
              <a:gd name="connsiteY1" fmla="*/ 274237 h 276146"/>
              <a:gd name="connsiteX2" fmla="*/ 254244 w 3820466"/>
              <a:gd name="connsiteY2" fmla="*/ 19993 h 276146"/>
              <a:gd name="connsiteX3" fmla="*/ 248720 w 3820466"/>
              <a:gd name="connsiteY3" fmla="*/ 19993 h 276146"/>
              <a:gd name="connsiteX4" fmla="*/ 248720 w 3820466"/>
              <a:gd name="connsiteY4" fmla="*/ 2648 h 276146"/>
              <a:gd name="connsiteX5" fmla="*/ 251368 w 3820466"/>
              <a:gd name="connsiteY5" fmla="*/ 0 h 276146"/>
              <a:gd name="connsiteX6" fmla="*/ 251368 w 3820466"/>
              <a:gd name="connsiteY6" fmla="*/ 10332 h 276146"/>
              <a:gd name="connsiteX7" fmla="*/ 3601096 w 3820466"/>
              <a:gd name="connsiteY7" fmla="*/ 10332 h 276146"/>
              <a:gd name="connsiteX8" fmla="*/ 3820466 w 3820466"/>
              <a:gd name="connsiteY8" fmla="*/ 276146 h 27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0466" h="276146">
                <a:moveTo>
                  <a:pt x="0" y="276146"/>
                </a:moveTo>
                <a:lnTo>
                  <a:pt x="0" y="274237"/>
                </a:lnTo>
                <a:lnTo>
                  <a:pt x="254244" y="19993"/>
                </a:lnTo>
                <a:lnTo>
                  <a:pt x="248720" y="19993"/>
                </a:lnTo>
                <a:lnTo>
                  <a:pt x="248720" y="2648"/>
                </a:lnTo>
                <a:lnTo>
                  <a:pt x="251368" y="0"/>
                </a:lnTo>
                <a:lnTo>
                  <a:pt x="251368" y="10332"/>
                </a:lnTo>
                <a:lnTo>
                  <a:pt x="3601096" y="10332"/>
                </a:lnTo>
                <a:lnTo>
                  <a:pt x="3820466" y="276146"/>
                </a:lnTo>
                <a:close/>
              </a:path>
            </a:pathLst>
          </a:custGeom>
          <a:solidFill>
            <a:srgbClr val="FF2B2A"/>
          </a:solidFill>
          <a:ln>
            <a:solidFill>
              <a:srgbClr val="FF2B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 xmlns:a16="http://schemas.microsoft.com/office/drawing/2014/main" id="{E6A3E7D2-661A-48E3-AFCA-04E6E600BBA1}"/>
              </a:ext>
            </a:extLst>
          </p:cNvPr>
          <p:cNvSpPr/>
          <p:nvPr/>
        </p:nvSpPr>
        <p:spPr>
          <a:xfrm rot="16200000">
            <a:off x="8189744" y="2849907"/>
            <a:ext cx="766735" cy="7259045"/>
          </a:xfrm>
          <a:custGeom>
            <a:avLst/>
            <a:gdLst>
              <a:gd name="connsiteX0" fmla="*/ 766735 w 766735"/>
              <a:gd name="connsiteY0" fmla="*/ 4626272 h 7259045"/>
              <a:gd name="connsiteX1" fmla="*/ 766735 w 766735"/>
              <a:gd name="connsiteY1" fmla="*/ 4772372 h 7259045"/>
              <a:gd name="connsiteX2" fmla="*/ 265815 w 766735"/>
              <a:gd name="connsiteY2" fmla="*/ 4271451 h 7259045"/>
              <a:gd name="connsiteX3" fmla="*/ 265815 w 766735"/>
              <a:gd name="connsiteY3" fmla="*/ 4411750 h 7259045"/>
              <a:gd name="connsiteX4" fmla="*/ 766734 w 766735"/>
              <a:gd name="connsiteY4" fmla="*/ 4912669 h 7259045"/>
              <a:gd name="connsiteX5" fmla="*/ 766734 w 766735"/>
              <a:gd name="connsiteY5" fmla="*/ 5058768 h 7259045"/>
              <a:gd name="connsiteX6" fmla="*/ 265815 w 766735"/>
              <a:gd name="connsiteY6" fmla="*/ 4557849 h 7259045"/>
              <a:gd name="connsiteX7" fmla="*/ 265815 w 766735"/>
              <a:gd name="connsiteY7" fmla="*/ 6993231 h 7259045"/>
              <a:gd name="connsiteX8" fmla="*/ 274189 w 766735"/>
              <a:gd name="connsiteY8" fmla="*/ 6993231 h 7259045"/>
              <a:gd name="connsiteX9" fmla="*/ 8375 w 766735"/>
              <a:gd name="connsiteY9" fmla="*/ 7259045 h 7259045"/>
              <a:gd name="connsiteX10" fmla="*/ 0 w 766735"/>
              <a:gd name="connsiteY10" fmla="*/ 7259045 h 7259045"/>
              <a:gd name="connsiteX11" fmla="*/ 0 w 766735"/>
              <a:gd name="connsiteY11" fmla="*/ 6993231 h 7259045"/>
              <a:gd name="connsiteX12" fmla="*/ 1 w 766735"/>
              <a:gd name="connsiteY12" fmla="*/ 6993231 h 7259045"/>
              <a:gd name="connsiteX13" fmla="*/ 1 w 766735"/>
              <a:gd name="connsiteY13" fmla="*/ 265814 h 7259045"/>
              <a:gd name="connsiteX14" fmla="*/ 265815 w 766735"/>
              <a:gd name="connsiteY14" fmla="*/ 0 h 7259045"/>
              <a:gd name="connsiteX15" fmla="*/ 265815 w 766735"/>
              <a:gd name="connsiteY15" fmla="*/ 3833530 h 7259045"/>
              <a:gd name="connsiteX16" fmla="*/ 766734 w 766735"/>
              <a:gd name="connsiteY16" fmla="*/ 4334448 h 7259045"/>
              <a:gd name="connsiteX17" fmla="*/ 766733 w 766735"/>
              <a:gd name="connsiteY17" fmla="*/ 4480547 h 7259045"/>
              <a:gd name="connsiteX18" fmla="*/ 265815 w 766735"/>
              <a:gd name="connsiteY18" fmla="*/ 3979629 h 7259045"/>
              <a:gd name="connsiteX19" fmla="*/ 265815 w 766735"/>
              <a:gd name="connsiteY19" fmla="*/ 4125351 h 725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735" h="7259045">
                <a:moveTo>
                  <a:pt x="766735" y="4626272"/>
                </a:moveTo>
                <a:lnTo>
                  <a:pt x="766735" y="4772372"/>
                </a:lnTo>
                <a:lnTo>
                  <a:pt x="265815" y="4271451"/>
                </a:lnTo>
                <a:lnTo>
                  <a:pt x="265815" y="4411750"/>
                </a:lnTo>
                <a:lnTo>
                  <a:pt x="766734" y="4912669"/>
                </a:lnTo>
                <a:lnTo>
                  <a:pt x="766734" y="5058768"/>
                </a:lnTo>
                <a:lnTo>
                  <a:pt x="265815" y="4557849"/>
                </a:lnTo>
                <a:lnTo>
                  <a:pt x="265815" y="6993231"/>
                </a:lnTo>
                <a:lnTo>
                  <a:pt x="274189" y="6993231"/>
                </a:lnTo>
                <a:lnTo>
                  <a:pt x="8375" y="7259045"/>
                </a:lnTo>
                <a:lnTo>
                  <a:pt x="0" y="7259045"/>
                </a:lnTo>
                <a:lnTo>
                  <a:pt x="0" y="6993231"/>
                </a:lnTo>
                <a:lnTo>
                  <a:pt x="1" y="6993231"/>
                </a:lnTo>
                <a:lnTo>
                  <a:pt x="1" y="265814"/>
                </a:lnTo>
                <a:lnTo>
                  <a:pt x="265815" y="0"/>
                </a:lnTo>
                <a:lnTo>
                  <a:pt x="265815" y="3833530"/>
                </a:lnTo>
                <a:lnTo>
                  <a:pt x="766734" y="4334448"/>
                </a:lnTo>
                <a:lnTo>
                  <a:pt x="766733" y="4480547"/>
                </a:lnTo>
                <a:lnTo>
                  <a:pt x="265815" y="3979629"/>
                </a:lnTo>
                <a:lnTo>
                  <a:pt x="265815" y="4125351"/>
                </a:lnTo>
                <a:close/>
              </a:path>
            </a:pathLst>
          </a:custGeom>
          <a:solidFill>
            <a:srgbClr val="3EB8CD"/>
          </a:solidFill>
          <a:ln>
            <a:solidFill>
              <a:srgbClr val="3EB8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 xmlns:a16="http://schemas.microsoft.com/office/drawing/2014/main" id="{CFADE239-6F1E-45DF-8116-BFA07D571AE6}"/>
              </a:ext>
            </a:extLst>
          </p:cNvPr>
          <p:cNvSpPr/>
          <p:nvPr/>
        </p:nvSpPr>
        <p:spPr>
          <a:xfrm rot="5400000">
            <a:off x="3203142" y="-3205791"/>
            <a:ext cx="786192" cy="7192477"/>
          </a:xfrm>
          <a:custGeom>
            <a:avLst/>
            <a:gdLst>
              <a:gd name="connsiteX0" fmla="*/ 0 w 786192"/>
              <a:gd name="connsiteY0" fmla="*/ 7192477 h 7192477"/>
              <a:gd name="connsiteX1" fmla="*/ 0 w 786192"/>
              <a:gd name="connsiteY1" fmla="*/ 6926663 h 7192477"/>
              <a:gd name="connsiteX2" fmla="*/ 1 w 786192"/>
              <a:gd name="connsiteY2" fmla="*/ 6926663 h 7192477"/>
              <a:gd name="connsiteX3" fmla="*/ 1 w 786192"/>
              <a:gd name="connsiteY3" fmla="*/ 0 h 7192477"/>
              <a:gd name="connsiteX4" fmla="*/ 265815 w 786192"/>
              <a:gd name="connsiteY4" fmla="*/ 322091 h 7192477"/>
              <a:gd name="connsiteX5" fmla="*/ 265815 w 786192"/>
              <a:gd name="connsiteY5" fmla="*/ 3248509 h 7192477"/>
              <a:gd name="connsiteX6" fmla="*/ 786192 w 786192"/>
              <a:gd name="connsiteY6" fmla="*/ 3768886 h 7192477"/>
              <a:gd name="connsiteX7" fmla="*/ 786192 w 786192"/>
              <a:gd name="connsiteY7" fmla="*/ 3914985 h 7192477"/>
              <a:gd name="connsiteX8" fmla="*/ 265815 w 786192"/>
              <a:gd name="connsiteY8" fmla="*/ 3394608 h 7192477"/>
              <a:gd name="connsiteX9" fmla="*/ 265815 w 786192"/>
              <a:gd name="connsiteY9" fmla="*/ 3534907 h 7192477"/>
              <a:gd name="connsiteX10" fmla="*/ 786192 w 786192"/>
              <a:gd name="connsiteY10" fmla="*/ 4055283 h 7192477"/>
              <a:gd name="connsiteX11" fmla="*/ 786192 w 786192"/>
              <a:gd name="connsiteY11" fmla="*/ 4201383 h 7192477"/>
              <a:gd name="connsiteX12" fmla="*/ 265815 w 786192"/>
              <a:gd name="connsiteY12" fmla="*/ 3681006 h 7192477"/>
              <a:gd name="connsiteX13" fmla="*/ 265815 w 786192"/>
              <a:gd name="connsiteY13" fmla="*/ 3826729 h 7192477"/>
              <a:gd name="connsiteX14" fmla="*/ 786192 w 786192"/>
              <a:gd name="connsiteY14" fmla="*/ 4347105 h 7192477"/>
              <a:gd name="connsiteX15" fmla="*/ 786192 w 786192"/>
              <a:gd name="connsiteY15" fmla="*/ 4493205 h 7192477"/>
              <a:gd name="connsiteX16" fmla="*/ 265815 w 786192"/>
              <a:gd name="connsiteY16" fmla="*/ 3972828 h 7192477"/>
              <a:gd name="connsiteX17" fmla="*/ 265815 w 786192"/>
              <a:gd name="connsiteY17" fmla="*/ 6926663 h 7192477"/>
              <a:gd name="connsiteX18" fmla="*/ 271339 w 786192"/>
              <a:gd name="connsiteY18" fmla="*/ 6926663 h 7192477"/>
              <a:gd name="connsiteX19" fmla="*/ 17095 w 786192"/>
              <a:gd name="connsiteY19" fmla="*/ 7180907 h 7192477"/>
              <a:gd name="connsiteX20" fmla="*/ 17095 w 786192"/>
              <a:gd name="connsiteY20" fmla="*/ 7191238 h 7192477"/>
              <a:gd name="connsiteX21" fmla="*/ 29791 w 786192"/>
              <a:gd name="connsiteY21" fmla="*/ 7191238 h 7192477"/>
              <a:gd name="connsiteX22" fmla="*/ 29791 w 786192"/>
              <a:gd name="connsiteY22" fmla="*/ 7192477 h 7192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6192" h="7192477">
                <a:moveTo>
                  <a:pt x="0" y="7192477"/>
                </a:moveTo>
                <a:lnTo>
                  <a:pt x="0" y="6926663"/>
                </a:lnTo>
                <a:lnTo>
                  <a:pt x="1" y="6926663"/>
                </a:lnTo>
                <a:lnTo>
                  <a:pt x="1" y="0"/>
                </a:lnTo>
                <a:lnTo>
                  <a:pt x="265815" y="322091"/>
                </a:lnTo>
                <a:lnTo>
                  <a:pt x="265815" y="3248509"/>
                </a:lnTo>
                <a:lnTo>
                  <a:pt x="786192" y="3768886"/>
                </a:lnTo>
                <a:lnTo>
                  <a:pt x="786192" y="3914985"/>
                </a:lnTo>
                <a:lnTo>
                  <a:pt x="265815" y="3394608"/>
                </a:lnTo>
                <a:lnTo>
                  <a:pt x="265815" y="3534907"/>
                </a:lnTo>
                <a:lnTo>
                  <a:pt x="786192" y="4055283"/>
                </a:lnTo>
                <a:lnTo>
                  <a:pt x="786192" y="4201383"/>
                </a:lnTo>
                <a:lnTo>
                  <a:pt x="265815" y="3681006"/>
                </a:lnTo>
                <a:lnTo>
                  <a:pt x="265815" y="3826729"/>
                </a:lnTo>
                <a:lnTo>
                  <a:pt x="786192" y="4347105"/>
                </a:lnTo>
                <a:lnTo>
                  <a:pt x="786192" y="4493205"/>
                </a:lnTo>
                <a:lnTo>
                  <a:pt x="265815" y="3972828"/>
                </a:lnTo>
                <a:lnTo>
                  <a:pt x="265815" y="6926663"/>
                </a:lnTo>
                <a:lnTo>
                  <a:pt x="271339" y="6926663"/>
                </a:lnTo>
                <a:lnTo>
                  <a:pt x="17095" y="7180907"/>
                </a:lnTo>
                <a:lnTo>
                  <a:pt x="17095" y="7191238"/>
                </a:lnTo>
                <a:lnTo>
                  <a:pt x="29791" y="7191238"/>
                </a:lnTo>
                <a:lnTo>
                  <a:pt x="29791" y="7192477"/>
                </a:lnTo>
                <a:close/>
              </a:path>
            </a:pathLst>
          </a:custGeom>
          <a:solidFill>
            <a:srgbClr val="FF2B2A"/>
          </a:solidFill>
          <a:ln>
            <a:solidFill>
              <a:srgbClr val="FF2B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 xmlns:a16="http://schemas.microsoft.com/office/drawing/2014/main" id="{62A6CF23-624E-40F6-8977-ADF2FB8A9FEF}"/>
              </a:ext>
            </a:extLst>
          </p:cNvPr>
          <p:cNvGrpSpPr>
            <a:grpSpLocks noChangeAspect="1"/>
          </p:cNvGrpSpPr>
          <p:nvPr/>
        </p:nvGrpSpPr>
        <p:grpSpPr>
          <a:xfrm>
            <a:off x="3460998" y="1555671"/>
            <a:ext cx="5303520" cy="1816011"/>
            <a:chOff x="3055171" y="1968652"/>
            <a:chExt cx="6044036" cy="2069578"/>
          </a:xfrm>
        </p:grpSpPr>
        <p:sp>
          <p:nvSpPr>
            <p:cNvPr id="17" name="Rounded Rectangle 21">
              <a:extLst>
                <a:ext uri="{FF2B5EF4-FFF2-40B4-BE49-F238E27FC236}">
                  <a16:creationId xmlns="" xmlns:a16="http://schemas.microsoft.com/office/drawing/2014/main" id="{ED850564-03D1-46AB-9026-1C4F2DE3792B}"/>
                </a:ext>
              </a:extLst>
            </p:cNvPr>
            <p:cNvSpPr>
              <a:spLocks noChangeAspect="1"/>
            </p:cNvSpPr>
            <p:nvPr/>
          </p:nvSpPr>
          <p:spPr>
            <a:xfrm>
              <a:off x="3055171" y="1968652"/>
              <a:ext cx="6044035" cy="2069578"/>
            </a:xfrm>
            <a:prstGeom prst="roundRect">
              <a:avLst>
                <a:gd name="adj" fmla="val 4263"/>
              </a:avLst>
            </a:prstGeom>
            <a:solidFill>
              <a:schemeClr val="bg2">
                <a:lumMod val="90000"/>
                <a:alpha val="25000"/>
              </a:schemeClr>
            </a:solidFill>
            <a:ln w="6350">
              <a:solidFill>
                <a:schemeClr val="bg1">
                  <a:alpha val="2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 xmlns:a16="http://schemas.microsoft.com/office/drawing/2014/main" id="{BDE56BFD-AFCF-41B2-94D9-BB66157662AB}"/>
                </a:ext>
              </a:extLst>
            </p:cNvPr>
            <p:cNvGrpSpPr/>
            <p:nvPr/>
          </p:nvGrpSpPr>
          <p:grpSpPr>
            <a:xfrm>
              <a:off x="4958226" y="3315055"/>
              <a:ext cx="3942806" cy="355081"/>
              <a:chOff x="6992749" y="5867519"/>
              <a:chExt cx="3942806" cy="355081"/>
            </a:xfrm>
          </p:grpSpPr>
          <p:grpSp>
            <p:nvGrpSpPr>
              <p:cNvPr id="20" name="Group 19">
                <a:extLst>
                  <a:ext uri="{FF2B5EF4-FFF2-40B4-BE49-F238E27FC236}">
                    <a16:creationId xmlns="" xmlns:a16="http://schemas.microsoft.com/office/drawing/2014/main" id="{5B229124-5DAD-4766-A828-2B1A36D46B01}"/>
                  </a:ext>
                </a:extLst>
              </p:cNvPr>
              <p:cNvGrpSpPr/>
              <p:nvPr/>
            </p:nvGrpSpPr>
            <p:grpSpPr>
              <a:xfrm>
                <a:off x="6992749" y="6131160"/>
                <a:ext cx="3942806" cy="91440"/>
                <a:chOff x="6093111" y="3591987"/>
                <a:chExt cx="2628537" cy="91440"/>
              </a:xfrm>
            </p:grpSpPr>
            <p:sp>
              <p:nvSpPr>
                <p:cNvPr id="26" name="Rectangle 25">
                  <a:extLst>
                    <a:ext uri="{FF2B5EF4-FFF2-40B4-BE49-F238E27FC236}">
                      <a16:creationId xmlns="" xmlns:a16="http://schemas.microsoft.com/office/drawing/2014/main" id="{6B2E5442-DBEA-405E-B1C1-884BDB3F057B}"/>
                    </a:ext>
                  </a:extLst>
                </p:cNvPr>
                <p:cNvSpPr/>
                <p:nvPr/>
              </p:nvSpPr>
              <p:spPr>
                <a:xfrm>
                  <a:off x="6093111" y="3591987"/>
                  <a:ext cx="655320" cy="91440"/>
                </a:xfrm>
                <a:prstGeom prst="rect">
                  <a:avLst/>
                </a:prstGeom>
                <a:solidFill>
                  <a:srgbClr val="FF2B2A"/>
                </a:solidFill>
                <a:ln w="6350">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 xmlns:a16="http://schemas.microsoft.com/office/drawing/2014/main" id="{3BDE8C86-B299-474A-A2C6-1DB260A81FAB}"/>
                    </a:ext>
                  </a:extLst>
                </p:cNvPr>
                <p:cNvSpPr/>
                <p:nvPr/>
              </p:nvSpPr>
              <p:spPr>
                <a:xfrm>
                  <a:off x="6748431" y="3591987"/>
                  <a:ext cx="655320" cy="91440"/>
                </a:xfrm>
                <a:prstGeom prst="rect">
                  <a:avLst/>
                </a:prstGeom>
                <a:solidFill>
                  <a:srgbClr val="FFA803"/>
                </a:solidFill>
                <a:ln w="6350">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 xmlns:a16="http://schemas.microsoft.com/office/drawing/2014/main" id="{DBE55CF0-3C15-4BB4-8A18-FEA27EC22844}"/>
                    </a:ext>
                  </a:extLst>
                </p:cNvPr>
                <p:cNvSpPr/>
                <p:nvPr/>
              </p:nvSpPr>
              <p:spPr>
                <a:xfrm>
                  <a:off x="7403751" y="3591987"/>
                  <a:ext cx="655320" cy="91440"/>
                </a:xfrm>
                <a:prstGeom prst="rect">
                  <a:avLst/>
                </a:prstGeom>
                <a:solidFill>
                  <a:srgbClr val="3EB8CD"/>
                </a:solidFill>
                <a:ln w="6350">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 xmlns:a16="http://schemas.microsoft.com/office/drawing/2014/main" id="{C2977ABC-2C55-4492-80BE-AA080A4233DA}"/>
                    </a:ext>
                  </a:extLst>
                </p:cNvPr>
                <p:cNvSpPr/>
                <p:nvPr/>
              </p:nvSpPr>
              <p:spPr>
                <a:xfrm>
                  <a:off x="8066328" y="3591987"/>
                  <a:ext cx="655320" cy="91440"/>
                </a:xfrm>
                <a:prstGeom prst="rect">
                  <a:avLst/>
                </a:prstGeom>
                <a:solidFill>
                  <a:srgbClr val="FFA803"/>
                </a:solidFill>
                <a:ln w="6350">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 xmlns:a16="http://schemas.microsoft.com/office/drawing/2014/main" id="{700AFFFF-58E0-49D7-BE7F-25A1FF1E87F7}"/>
                  </a:ext>
                </a:extLst>
              </p:cNvPr>
              <p:cNvGrpSpPr>
                <a:grpSpLocks noChangeAspect="1"/>
              </p:cNvGrpSpPr>
              <p:nvPr/>
            </p:nvGrpSpPr>
            <p:grpSpPr>
              <a:xfrm>
                <a:off x="6993975" y="5867519"/>
                <a:ext cx="3930727" cy="315676"/>
                <a:chOff x="5753514" y="5578313"/>
                <a:chExt cx="4492260" cy="360773"/>
              </a:xfrm>
            </p:grpSpPr>
            <p:sp>
              <p:nvSpPr>
                <p:cNvPr id="24" name="Rounded Rectangle 9">
                  <a:extLst>
                    <a:ext uri="{FF2B5EF4-FFF2-40B4-BE49-F238E27FC236}">
                      <a16:creationId xmlns="" xmlns:a16="http://schemas.microsoft.com/office/drawing/2014/main" id="{3CD92B2B-AB94-45EA-B339-E9493DE2B9B0}"/>
                    </a:ext>
                  </a:extLst>
                </p:cNvPr>
                <p:cNvSpPr/>
                <p:nvPr/>
              </p:nvSpPr>
              <p:spPr>
                <a:xfrm>
                  <a:off x="5753514" y="5612150"/>
                  <a:ext cx="4492260" cy="261257"/>
                </a:xfrm>
                <a:prstGeom prst="rect">
                  <a:avLst/>
                </a:prstGeom>
                <a:solidFill>
                  <a:schemeClr val="bg2">
                    <a:lumMod val="90000"/>
                    <a:alpha val="2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5" name="TextBox 24">
                  <a:hlinkClick r:id="rId3"/>
                  <a:extLst>
                    <a:ext uri="{FF2B5EF4-FFF2-40B4-BE49-F238E27FC236}">
                      <a16:creationId xmlns="" xmlns:a16="http://schemas.microsoft.com/office/drawing/2014/main" id="{E20C5585-3302-429E-B006-DA7FC6F8C35E}"/>
                    </a:ext>
                  </a:extLst>
                </p:cNvPr>
                <p:cNvSpPr txBox="1">
                  <a:spLocks noChangeAspect="1"/>
                </p:cNvSpPr>
                <p:nvPr/>
              </p:nvSpPr>
              <p:spPr>
                <a:xfrm>
                  <a:off x="5928243" y="5578313"/>
                  <a:ext cx="2858264" cy="360773"/>
                </a:xfrm>
                <a:prstGeom prst="rect">
                  <a:avLst/>
                </a:prstGeom>
                <a:noFill/>
                <a:effectLst/>
              </p:spPr>
              <p:txBody>
                <a:bodyPr wrap="square" rtlCol="0" anchor="ctr" anchorCtr="1">
                  <a:spAutoFit/>
                </a:bodyPr>
                <a:lstStyle/>
                <a:p>
                  <a:pPr algn="ctr"/>
                  <a:r>
                    <a:rPr lang="en-US" sz="1200" i="1" dirty="0" err="1" smtClean="0">
                      <a:solidFill>
                        <a:srgbClr val="56595E"/>
                      </a:solidFill>
                      <a:latin typeface="Candara" panose="020E0502030303020204" pitchFamily="34" charset="0"/>
                      <a:cs typeface="Estrangelo Edessa" panose="03080600000000000000" pitchFamily="66" charset="0"/>
                    </a:rPr>
                    <a:t>ademola</a:t>
                  </a:r>
                  <a:r>
                    <a:rPr lang="en-US" sz="1200" i="1" dirty="0" smtClean="0">
                      <a:solidFill>
                        <a:srgbClr val="56595E"/>
                      </a:solidFill>
                      <a:latin typeface="Candara" panose="020E0502030303020204" pitchFamily="34" charset="0"/>
                      <a:cs typeface="Estrangelo Edessa" panose="03080600000000000000" pitchFamily="66" charset="0"/>
                    </a:rPr>
                    <a:t> </a:t>
                  </a:r>
                  <a:r>
                    <a:rPr lang="en-US" sz="1200" i="1" dirty="0" err="1" smtClean="0">
                      <a:solidFill>
                        <a:srgbClr val="56595E"/>
                      </a:solidFill>
                      <a:latin typeface="Candara" panose="020E0502030303020204" pitchFamily="34" charset="0"/>
                      <a:cs typeface="Estrangelo Edessa" panose="03080600000000000000" pitchFamily="66" charset="0"/>
                    </a:rPr>
                    <a:t>olabode</a:t>
                  </a:r>
                  <a:r>
                    <a:rPr lang="en-US" sz="1200" i="1" dirty="0" smtClean="0">
                      <a:solidFill>
                        <a:srgbClr val="56595E"/>
                      </a:solidFill>
                      <a:latin typeface="Candara" panose="020E0502030303020204" pitchFamily="34" charset="0"/>
                      <a:cs typeface="Estrangelo Edessa" panose="03080600000000000000" pitchFamily="66" charset="0"/>
                    </a:rPr>
                    <a:t> peter </a:t>
                  </a:r>
                  <a:endParaRPr lang="en-US" sz="1200" i="1" dirty="0">
                    <a:solidFill>
                      <a:srgbClr val="56595E"/>
                    </a:solidFill>
                    <a:latin typeface="Candara" panose="020E0502030303020204" pitchFamily="34" charset="0"/>
                    <a:cs typeface="Estrangelo Edessa" panose="03080600000000000000" pitchFamily="66" charset="0"/>
                  </a:endParaRPr>
                </a:p>
              </p:txBody>
            </p:sp>
          </p:grpSp>
        </p:grpSp>
        <p:sp>
          <p:nvSpPr>
            <p:cNvPr id="19" name="TextBox 18">
              <a:extLst>
                <a:ext uri="{FF2B5EF4-FFF2-40B4-BE49-F238E27FC236}">
                  <a16:creationId xmlns="" xmlns:a16="http://schemas.microsoft.com/office/drawing/2014/main" id="{6B6DC14F-B5FB-4B5E-90CF-47DBEF9DA690}"/>
                </a:ext>
              </a:extLst>
            </p:cNvPr>
            <p:cNvSpPr txBox="1"/>
            <p:nvPr/>
          </p:nvSpPr>
          <p:spPr>
            <a:xfrm>
              <a:off x="3055172" y="2094943"/>
              <a:ext cx="6044035" cy="806727"/>
            </a:xfrm>
            <a:prstGeom prst="rect">
              <a:avLst/>
            </a:prstGeom>
            <a:noFill/>
          </p:spPr>
          <p:txBody>
            <a:bodyPr wrap="square" rtlCol="0" anchor="t" anchorCtr="1">
              <a:spAutoFit/>
            </a:bodyPr>
            <a:lstStyle/>
            <a:p>
              <a:pPr algn="ctr"/>
              <a:r>
                <a:rPr lang="en-US" sz="4000" dirty="0" smtClean="0">
                  <a:solidFill>
                    <a:srgbClr val="56595E"/>
                  </a:solidFill>
                  <a:latin typeface="Candara" panose="020E0502030303020204" pitchFamily="34" charset="0"/>
                  <a:cs typeface="Estrangelo Edessa" panose="03080600000000000000" pitchFamily="66" charset="0"/>
                </a:rPr>
                <a:t>Police killings in US</a:t>
              </a:r>
              <a:endParaRPr lang="en-US" sz="4000" dirty="0">
                <a:solidFill>
                  <a:srgbClr val="56595E"/>
                </a:solidFill>
                <a:latin typeface="Candara" panose="020E0502030303020204" pitchFamily="34" charset="0"/>
                <a:cs typeface="Estrangelo Edessa" panose="03080600000000000000" pitchFamily="66" charset="0"/>
              </a:endParaRPr>
            </a:p>
          </p:txBody>
        </p:sp>
      </p:grpSp>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18526" y="2614241"/>
            <a:ext cx="1045991" cy="509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77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9"/>
                                        </p:tgtEl>
                                        <p:attrNameLst>
                                          <p:attrName>style.visibility</p:attrName>
                                        </p:attrNameLst>
                                      </p:cBhvr>
                                      <p:to>
                                        <p:strVal val="visible"/>
                                      </p:to>
                                    </p:set>
                                    <p:anim calcmode="lin" valueType="num">
                                      <p:cBhvr>
                                        <p:cTn id="17" dur="500" fill="hold"/>
                                        <p:tgtEl>
                                          <p:spTgt spid="99"/>
                                        </p:tgtEl>
                                        <p:attrNameLst>
                                          <p:attrName>ppt_w</p:attrName>
                                        </p:attrNameLst>
                                      </p:cBhvr>
                                      <p:tavLst>
                                        <p:tav tm="0">
                                          <p:val>
                                            <p:fltVal val="0"/>
                                          </p:val>
                                        </p:tav>
                                        <p:tav tm="100000">
                                          <p:val>
                                            <p:strVal val="#ppt_w"/>
                                          </p:val>
                                        </p:tav>
                                      </p:tavLst>
                                    </p:anim>
                                    <p:anim calcmode="lin" valueType="num">
                                      <p:cBhvr>
                                        <p:cTn id="18" dur="500" fill="hold"/>
                                        <p:tgtEl>
                                          <p:spTgt spid="99"/>
                                        </p:tgtEl>
                                        <p:attrNameLst>
                                          <p:attrName>ppt_h</p:attrName>
                                        </p:attrNameLst>
                                      </p:cBhvr>
                                      <p:tavLst>
                                        <p:tav tm="0">
                                          <p:val>
                                            <p:fltVal val="0"/>
                                          </p:val>
                                        </p:tav>
                                        <p:tav tm="100000">
                                          <p:val>
                                            <p:strVal val="#ppt_h"/>
                                          </p:val>
                                        </p:tav>
                                      </p:tavLst>
                                    </p:anim>
                                    <p:animEffect transition="in" filter="fade">
                                      <p:cBhvr>
                                        <p:cTn id="19" dur="500"/>
                                        <p:tgtEl>
                                          <p:spTgt spid="9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6"/>
                                        </p:tgtEl>
                                        <p:attrNameLst>
                                          <p:attrName>style.visibility</p:attrName>
                                        </p:attrNameLst>
                                      </p:cBhvr>
                                      <p:to>
                                        <p:strVal val="visible"/>
                                      </p:to>
                                    </p:set>
                                    <p:anim calcmode="lin" valueType="num">
                                      <p:cBhvr>
                                        <p:cTn id="22" dur="500" fill="hold"/>
                                        <p:tgtEl>
                                          <p:spTgt spid="76"/>
                                        </p:tgtEl>
                                        <p:attrNameLst>
                                          <p:attrName>ppt_w</p:attrName>
                                        </p:attrNameLst>
                                      </p:cBhvr>
                                      <p:tavLst>
                                        <p:tav tm="0">
                                          <p:val>
                                            <p:fltVal val="0"/>
                                          </p:val>
                                        </p:tav>
                                        <p:tav tm="100000">
                                          <p:val>
                                            <p:strVal val="#ppt_w"/>
                                          </p:val>
                                        </p:tav>
                                      </p:tavLst>
                                    </p:anim>
                                    <p:anim calcmode="lin" valueType="num">
                                      <p:cBhvr>
                                        <p:cTn id="23" dur="500" fill="hold"/>
                                        <p:tgtEl>
                                          <p:spTgt spid="76"/>
                                        </p:tgtEl>
                                        <p:attrNameLst>
                                          <p:attrName>ppt_h</p:attrName>
                                        </p:attrNameLst>
                                      </p:cBhvr>
                                      <p:tavLst>
                                        <p:tav tm="0">
                                          <p:val>
                                            <p:fltVal val="0"/>
                                          </p:val>
                                        </p:tav>
                                        <p:tav tm="100000">
                                          <p:val>
                                            <p:strVal val="#ppt_h"/>
                                          </p:val>
                                        </p:tav>
                                      </p:tavLst>
                                    </p:anim>
                                    <p:animEffect transition="in" filter="fade">
                                      <p:cBhvr>
                                        <p:cTn id="24" dur="500"/>
                                        <p:tgtEl>
                                          <p:spTgt spid="7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anim calcmode="lin" valueType="num">
                                      <p:cBhvr>
                                        <p:cTn id="27" dur="500" fill="hold"/>
                                        <p:tgtEl>
                                          <p:spTgt spid="79"/>
                                        </p:tgtEl>
                                        <p:attrNameLst>
                                          <p:attrName>ppt_w</p:attrName>
                                        </p:attrNameLst>
                                      </p:cBhvr>
                                      <p:tavLst>
                                        <p:tav tm="0">
                                          <p:val>
                                            <p:fltVal val="0"/>
                                          </p:val>
                                        </p:tav>
                                        <p:tav tm="100000">
                                          <p:val>
                                            <p:strVal val="#ppt_w"/>
                                          </p:val>
                                        </p:tav>
                                      </p:tavLst>
                                    </p:anim>
                                    <p:anim calcmode="lin" valueType="num">
                                      <p:cBhvr>
                                        <p:cTn id="28" dur="500" fill="hold"/>
                                        <p:tgtEl>
                                          <p:spTgt spid="79"/>
                                        </p:tgtEl>
                                        <p:attrNameLst>
                                          <p:attrName>ppt_h</p:attrName>
                                        </p:attrNameLst>
                                      </p:cBhvr>
                                      <p:tavLst>
                                        <p:tav tm="0">
                                          <p:val>
                                            <p:fltVal val="0"/>
                                          </p:val>
                                        </p:tav>
                                        <p:tav tm="100000">
                                          <p:val>
                                            <p:strVal val="#ppt_h"/>
                                          </p:val>
                                        </p:tav>
                                      </p:tavLst>
                                    </p:anim>
                                    <p:animEffect transition="in" filter="fade">
                                      <p:cBhvr>
                                        <p:cTn id="29" dur="500"/>
                                        <p:tgtEl>
                                          <p:spTgt spid="7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p:cTn id="32" dur="500" fill="hold"/>
                                        <p:tgtEl>
                                          <p:spTgt spid="31"/>
                                        </p:tgtEl>
                                        <p:attrNameLst>
                                          <p:attrName>ppt_w</p:attrName>
                                        </p:attrNameLst>
                                      </p:cBhvr>
                                      <p:tavLst>
                                        <p:tav tm="0">
                                          <p:val>
                                            <p:fltVal val="0"/>
                                          </p:val>
                                        </p:tav>
                                        <p:tav tm="100000">
                                          <p:val>
                                            <p:strVal val="#ppt_w"/>
                                          </p:val>
                                        </p:tav>
                                      </p:tavLst>
                                    </p:anim>
                                    <p:anim calcmode="lin" valueType="num">
                                      <p:cBhvr>
                                        <p:cTn id="33" dur="500" fill="hold"/>
                                        <p:tgtEl>
                                          <p:spTgt spid="31"/>
                                        </p:tgtEl>
                                        <p:attrNameLst>
                                          <p:attrName>ppt_h</p:attrName>
                                        </p:attrNameLst>
                                      </p:cBhvr>
                                      <p:tavLst>
                                        <p:tav tm="0">
                                          <p:val>
                                            <p:fltVal val="0"/>
                                          </p:val>
                                        </p:tav>
                                        <p:tav tm="100000">
                                          <p:val>
                                            <p:strVal val="#ppt_h"/>
                                          </p:val>
                                        </p:tav>
                                      </p:tavLst>
                                    </p:anim>
                                    <p:animEffect transition="in" filter="fade">
                                      <p:cBhvr>
                                        <p:cTn id="34" dur="500"/>
                                        <p:tgtEl>
                                          <p:spTgt spid="3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87"/>
                                        </p:tgtEl>
                                        <p:attrNameLst>
                                          <p:attrName>style.visibility</p:attrName>
                                        </p:attrNameLst>
                                      </p:cBhvr>
                                      <p:to>
                                        <p:strVal val="visible"/>
                                      </p:to>
                                    </p:set>
                                    <p:anim calcmode="lin" valueType="num">
                                      <p:cBhvr>
                                        <p:cTn id="42" dur="500" fill="hold"/>
                                        <p:tgtEl>
                                          <p:spTgt spid="87"/>
                                        </p:tgtEl>
                                        <p:attrNameLst>
                                          <p:attrName>ppt_w</p:attrName>
                                        </p:attrNameLst>
                                      </p:cBhvr>
                                      <p:tavLst>
                                        <p:tav tm="0">
                                          <p:val>
                                            <p:fltVal val="0"/>
                                          </p:val>
                                        </p:tav>
                                        <p:tav tm="100000">
                                          <p:val>
                                            <p:strVal val="#ppt_w"/>
                                          </p:val>
                                        </p:tav>
                                      </p:tavLst>
                                    </p:anim>
                                    <p:anim calcmode="lin" valueType="num">
                                      <p:cBhvr>
                                        <p:cTn id="43" dur="500" fill="hold"/>
                                        <p:tgtEl>
                                          <p:spTgt spid="87"/>
                                        </p:tgtEl>
                                        <p:attrNameLst>
                                          <p:attrName>ppt_h</p:attrName>
                                        </p:attrNameLst>
                                      </p:cBhvr>
                                      <p:tavLst>
                                        <p:tav tm="0">
                                          <p:val>
                                            <p:fltVal val="0"/>
                                          </p:val>
                                        </p:tav>
                                        <p:tav tm="100000">
                                          <p:val>
                                            <p:strVal val="#ppt_h"/>
                                          </p:val>
                                        </p:tav>
                                      </p:tavLst>
                                    </p:anim>
                                    <p:animEffect transition="in" filter="fade">
                                      <p:cBhvr>
                                        <p:cTn id="44" dur="500"/>
                                        <p:tgtEl>
                                          <p:spTgt spid="87"/>
                                        </p:tgtEl>
                                      </p:cBhvr>
                                    </p:animEffect>
                                  </p:childTnLst>
                                </p:cTn>
                              </p:par>
                            </p:childTnLst>
                          </p:cTn>
                        </p:par>
                        <p:par>
                          <p:cTn id="45" fill="hold">
                            <p:stCondLst>
                              <p:cond delay="500"/>
                            </p:stCondLst>
                            <p:childTnLst>
                              <p:par>
                                <p:cTn id="46" presetID="53" presetClass="entr" presetSubtype="16"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p:cTn id="48" dur="1500" fill="hold"/>
                                        <p:tgtEl>
                                          <p:spTgt spid="16"/>
                                        </p:tgtEl>
                                        <p:attrNameLst>
                                          <p:attrName>ppt_w</p:attrName>
                                        </p:attrNameLst>
                                      </p:cBhvr>
                                      <p:tavLst>
                                        <p:tav tm="0">
                                          <p:val>
                                            <p:fltVal val="0"/>
                                          </p:val>
                                        </p:tav>
                                        <p:tav tm="100000">
                                          <p:val>
                                            <p:strVal val="#ppt_w"/>
                                          </p:val>
                                        </p:tav>
                                      </p:tavLst>
                                    </p:anim>
                                    <p:anim calcmode="lin" valueType="num">
                                      <p:cBhvr>
                                        <p:cTn id="49" dur="1500" fill="hold"/>
                                        <p:tgtEl>
                                          <p:spTgt spid="16"/>
                                        </p:tgtEl>
                                        <p:attrNameLst>
                                          <p:attrName>ppt_h</p:attrName>
                                        </p:attrNameLst>
                                      </p:cBhvr>
                                      <p:tavLst>
                                        <p:tav tm="0">
                                          <p:val>
                                            <p:fltVal val="0"/>
                                          </p:val>
                                        </p:tav>
                                        <p:tav tm="100000">
                                          <p:val>
                                            <p:strVal val="#ppt_h"/>
                                          </p:val>
                                        </p:tav>
                                      </p:tavLst>
                                    </p:anim>
                                    <p:animEffect transition="in" filter="fade">
                                      <p:cBhvr>
                                        <p:cTn id="50" dur="1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79" grpId="0" animBg="1"/>
      <p:bldP spid="99" grpId="0" animBg="1"/>
      <p:bldP spid="76" grpId="0" animBg="1"/>
      <p:bldP spid="87" grpId="0" animBg="1"/>
      <p:bldP spid="32" grpId="0" animBg="1"/>
      <p:bldP spid="31" grpId="0" animBg="1"/>
      <p:bldP spid="3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7" name="TextBox 6"/>
          <p:cNvSpPr txBox="1"/>
          <p:nvPr/>
        </p:nvSpPr>
        <p:spPr>
          <a:xfrm>
            <a:off x="822083" y="1809836"/>
            <a:ext cx="4641739" cy="800219"/>
          </a:xfrm>
          <a:prstGeom prst="rect">
            <a:avLst/>
          </a:prstGeom>
          <a:noFill/>
        </p:spPr>
        <p:txBody>
          <a:bodyPr wrap="square" rtlCol="0">
            <a:spAutoFit/>
          </a:bodyPr>
          <a:lstStyle/>
          <a:p>
            <a:endParaRPr lang="en-US" sz="1400" dirty="0">
              <a:solidFill>
                <a:schemeClr val="bg2">
                  <a:lumMod val="10000"/>
                </a:schemeClr>
              </a:solidFill>
              <a:latin typeface="Candara" panose="020E0502030303020204" pitchFamily="34" charset="0"/>
            </a:endParaRPr>
          </a:p>
          <a:p>
            <a:endParaRPr lang="en-US" sz="1400" dirty="0">
              <a:solidFill>
                <a:schemeClr val="bg2">
                  <a:lumMod val="10000"/>
                </a:schemeClr>
              </a:solidFill>
              <a:latin typeface="Candara" panose="020E0502030303020204" pitchFamily="34" charset="0"/>
            </a:endParaRPr>
          </a:p>
          <a:p>
            <a:endParaRPr lang="en-US" dirty="0">
              <a:solidFill>
                <a:schemeClr val="bg1">
                  <a:lumMod val="85000"/>
                </a:schemeClr>
              </a:solidFill>
              <a:latin typeface="Candara" panose="020E0502030303020204" pitchFamily="34" charset="0"/>
            </a:endParaRPr>
          </a:p>
        </p:txBody>
      </p:sp>
      <p:sp>
        <p:nvSpPr>
          <p:cNvPr id="8" name="TextBox 7"/>
          <p:cNvSpPr txBox="1"/>
          <p:nvPr/>
        </p:nvSpPr>
        <p:spPr>
          <a:xfrm>
            <a:off x="5595582" y="0"/>
            <a:ext cx="6596417" cy="7478970"/>
          </a:xfrm>
          <a:prstGeom prst="rect">
            <a:avLst/>
          </a:prstGeom>
          <a:noFill/>
        </p:spPr>
        <p:txBody>
          <a:bodyPr wrap="square" rtlCol="0">
            <a:spAutoFit/>
          </a:bodyPr>
          <a:lstStyle/>
          <a:p>
            <a:r>
              <a:rPr lang="en-US" sz="1500" dirty="0"/>
              <a:t>Dashboard 1 is showing the percentage of race killed and the gender in each state. We can filter the results by each state. This is necessary as majority of the blacks believe they are killed by police due to racial profiling. From the dashboard created we filter all results by each state and we can view the most race and gender that has been killed by police officer in each state. </a:t>
            </a:r>
          </a:p>
          <a:p>
            <a:r>
              <a:rPr lang="en-US" sz="1500" dirty="0"/>
              <a:t>It seems that Whites killed were spread throughout most of the country. Black people seem to make up the lion’s share of the deceased near the crime riddled areas of Baltimore, DC, and Chicago. Hispanics/Latinos understandably made up more of those killed in Hispanic/Latino population heavy states like California, New Mexico, and Texas, and also made up most of the deceased in border towns by Mexico. Southern California seems to have had a heavy combination of all 3 of the mentioned races/ethnicities. Native American deaths seem to have had the highest concentration near/at the Native American reservations of Arizona and New Mexico.</a:t>
            </a:r>
          </a:p>
          <a:p>
            <a:r>
              <a:rPr lang="en-US" sz="1500" dirty="0"/>
              <a:t>You may notice that black people made up a disproportionately large share (more than 24%) of those killed, while comprising of </a:t>
            </a:r>
            <a:r>
              <a:rPr lang="en-US" sz="1500" i="1" dirty="0"/>
              <a:t>only 12% </a:t>
            </a:r>
            <a:r>
              <a:rPr lang="en-US" sz="1500" dirty="0"/>
              <a:t>of the overall American population. However, trying to find meaningful conclusions purely based on these statistics would mean we are ignoring the confounding factors behind them. According to FBI reports, the homicide rate for black males is 8 times higher</a:t>
            </a:r>
            <a:r>
              <a:rPr lang="en-US" sz="1500" b="1" dirty="0"/>
              <a:t> </a:t>
            </a:r>
            <a:r>
              <a:rPr lang="en-US" sz="1500" dirty="0"/>
              <a:t>than white males. Other people may be tempted to prematurely conclude that higher crime rates are the explanation to black people getting killed at a higher rate. But again, to reach conclusions about a race/ethnicity based on snippets of a dataset like this would not only be incorrect, but also dangerously ignorant. We would be breaking the Golden Rule of Observational Studies: </a:t>
            </a:r>
            <a:r>
              <a:rPr lang="en-US" sz="1500" b="1" dirty="0"/>
              <a:t>Correlation does not equal Causation</a:t>
            </a:r>
            <a:r>
              <a:rPr lang="en-US" sz="1500" dirty="0"/>
              <a:t>. A deeper level of confounding factors such as poverty rate, educational background, and socioeconomic status could arguably much better predict incidences of violent crime among groups.</a:t>
            </a:r>
          </a:p>
          <a:p>
            <a:r>
              <a:rPr lang="en-US" sz="1500" dirty="0"/>
              <a:t>Target Audience:  Mayors, community leaders, law enforcement agencies, citizens </a:t>
            </a:r>
          </a:p>
          <a:p>
            <a:r>
              <a:rPr lang="en-US" sz="1500" dirty="0"/>
              <a:t>This dashboard can benefit decision making process by providing an avenue where by community leaders and citizens can interact with officers of the law and educate them on the rules of engagement. </a:t>
            </a:r>
          </a:p>
          <a:p>
            <a:endParaRPr lang="en-US" sz="1500" dirty="0">
              <a:solidFill>
                <a:schemeClr val="bg2">
                  <a:lumMod val="10000"/>
                </a:schemeClr>
              </a:solidFill>
              <a:latin typeface="Candara" panose="020E0502030303020204" pitchFamily="34" charset="0"/>
            </a:endParaRPr>
          </a:p>
        </p:txBody>
      </p:sp>
      <p:grpSp>
        <p:nvGrpSpPr>
          <p:cNvPr id="9" name="Group 8"/>
          <p:cNvGrpSpPr/>
          <p:nvPr/>
        </p:nvGrpSpPr>
        <p:grpSpPr>
          <a:xfrm>
            <a:off x="370046" y="304456"/>
            <a:ext cx="5845156" cy="1077095"/>
            <a:chOff x="587022" y="976809"/>
            <a:chExt cx="5845156" cy="1077095"/>
          </a:xfrm>
        </p:grpSpPr>
        <p:sp>
          <p:nvSpPr>
            <p:cNvPr id="10" name="TextBox 9"/>
            <p:cNvSpPr txBox="1"/>
            <p:nvPr/>
          </p:nvSpPr>
          <p:spPr>
            <a:xfrm>
              <a:off x="587022" y="976809"/>
              <a:ext cx="5508978" cy="769441"/>
            </a:xfrm>
            <a:prstGeom prst="rect">
              <a:avLst/>
            </a:prstGeom>
            <a:noFill/>
          </p:spPr>
          <p:txBody>
            <a:bodyPr wrap="square" rtlCol="0">
              <a:spAutoFit/>
            </a:bodyPr>
            <a:lstStyle/>
            <a:p>
              <a:r>
                <a:rPr lang="en-US" sz="4400" b="1" dirty="0" smtClean="0">
                  <a:solidFill>
                    <a:srgbClr val="56595E"/>
                  </a:solidFill>
                  <a:latin typeface="Candara" panose="020E0502030303020204" pitchFamily="34" charset="0"/>
                </a:rPr>
                <a:t>Dashboard 1</a:t>
              </a:r>
              <a:endParaRPr lang="en-US" sz="4400" b="1" dirty="0">
                <a:solidFill>
                  <a:srgbClr val="56595E"/>
                </a:solidFill>
                <a:latin typeface="Candara" panose="020E0502030303020204" pitchFamily="34" charset="0"/>
              </a:endParaRPr>
            </a:p>
          </p:txBody>
        </p:sp>
        <p:sp>
          <p:nvSpPr>
            <p:cNvPr id="11" name="TextBox 10"/>
            <p:cNvSpPr txBox="1"/>
            <p:nvPr/>
          </p:nvSpPr>
          <p:spPr>
            <a:xfrm>
              <a:off x="612683" y="1684572"/>
              <a:ext cx="5819495" cy="369332"/>
            </a:xfrm>
            <a:prstGeom prst="rect">
              <a:avLst/>
            </a:prstGeom>
            <a:noFill/>
          </p:spPr>
          <p:txBody>
            <a:bodyPr wrap="square" rtlCol="0">
              <a:spAutoFit/>
            </a:bodyPr>
            <a:lstStyle/>
            <a:p>
              <a:endParaRPr lang="en-US" dirty="0">
                <a:solidFill>
                  <a:srgbClr val="62656A"/>
                </a:solidFill>
                <a:latin typeface="Candara" panose="020E0502030303020204" pitchFamily="34" charset="0"/>
              </a:endParaRPr>
            </a:p>
          </p:txBody>
        </p:sp>
      </p:gr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43" y="1160840"/>
            <a:ext cx="5529365" cy="4475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561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par>
                          <p:cTn id="8" fill="hold">
                            <p:stCondLst>
                              <p:cond delay="750"/>
                            </p:stCondLst>
                            <p:childTnLst>
                              <p:par>
                                <p:cTn id="9" presetID="22" presetClass="entr" presetSubtype="1" fill="hold" grpId="0" nodeType="afterEffect" nodePh="1">
                                  <p:stCondLst>
                                    <p:cond delay="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par>
                          <p:cTn id="12" fill="hold">
                            <p:stCondLst>
                              <p:cond delay="1750"/>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7" name="TextBox 6"/>
          <p:cNvSpPr txBox="1"/>
          <p:nvPr/>
        </p:nvSpPr>
        <p:spPr>
          <a:xfrm>
            <a:off x="822083" y="1809836"/>
            <a:ext cx="4641739" cy="800219"/>
          </a:xfrm>
          <a:prstGeom prst="rect">
            <a:avLst/>
          </a:prstGeom>
          <a:noFill/>
        </p:spPr>
        <p:txBody>
          <a:bodyPr wrap="square" rtlCol="0">
            <a:spAutoFit/>
          </a:bodyPr>
          <a:lstStyle/>
          <a:p>
            <a:endParaRPr lang="en-US" sz="1400" dirty="0">
              <a:solidFill>
                <a:schemeClr val="bg2">
                  <a:lumMod val="10000"/>
                </a:schemeClr>
              </a:solidFill>
              <a:latin typeface="Candara" panose="020E0502030303020204" pitchFamily="34" charset="0"/>
            </a:endParaRPr>
          </a:p>
          <a:p>
            <a:endParaRPr lang="en-US" sz="1400" dirty="0">
              <a:solidFill>
                <a:schemeClr val="bg2">
                  <a:lumMod val="10000"/>
                </a:schemeClr>
              </a:solidFill>
              <a:latin typeface="Candara" panose="020E0502030303020204" pitchFamily="34" charset="0"/>
            </a:endParaRPr>
          </a:p>
          <a:p>
            <a:endParaRPr lang="en-US" dirty="0">
              <a:solidFill>
                <a:schemeClr val="bg1">
                  <a:lumMod val="85000"/>
                </a:schemeClr>
              </a:solidFill>
              <a:latin typeface="Candara" panose="020E0502030303020204" pitchFamily="34" charset="0"/>
            </a:endParaRPr>
          </a:p>
        </p:txBody>
      </p:sp>
      <p:grpSp>
        <p:nvGrpSpPr>
          <p:cNvPr id="9" name="Group 8"/>
          <p:cNvGrpSpPr/>
          <p:nvPr/>
        </p:nvGrpSpPr>
        <p:grpSpPr>
          <a:xfrm>
            <a:off x="370046" y="304456"/>
            <a:ext cx="5845156" cy="1077095"/>
            <a:chOff x="587022" y="976809"/>
            <a:chExt cx="5845156" cy="1077095"/>
          </a:xfrm>
        </p:grpSpPr>
        <p:sp>
          <p:nvSpPr>
            <p:cNvPr id="10" name="TextBox 9"/>
            <p:cNvSpPr txBox="1"/>
            <p:nvPr/>
          </p:nvSpPr>
          <p:spPr>
            <a:xfrm>
              <a:off x="587022" y="976809"/>
              <a:ext cx="5508978" cy="769441"/>
            </a:xfrm>
            <a:prstGeom prst="rect">
              <a:avLst/>
            </a:prstGeom>
            <a:noFill/>
          </p:spPr>
          <p:txBody>
            <a:bodyPr wrap="square" rtlCol="0">
              <a:spAutoFit/>
            </a:bodyPr>
            <a:lstStyle/>
            <a:p>
              <a:r>
                <a:rPr lang="en-US" sz="4400" b="1" dirty="0" smtClean="0">
                  <a:solidFill>
                    <a:srgbClr val="56595E"/>
                  </a:solidFill>
                  <a:latin typeface="Candara" panose="020E0502030303020204" pitchFamily="34" charset="0"/>
                </a:rPr>
                <a:t>Dashboard 2</a:t>
              </a:r>
              <a:endParaRPr lang="en-US" sz="4400" b="1" dirty="0">
                <a:solidFill>
                  <a:srgbClr val="56595E"/>
                </a:solidFill>
                <a:latin typeface="Candara" panose="020E0502030303020204" pitchFamily="34" charset="0"/>
              </a:endParaRPr>
            </a:p>
          </p:txBody>
        </p:sp>
        <p:sp>
          <p:nvSpPr>
            <p:cNvPr id="11" name="TextBox 10"/>
            <p:cNvSpPr txBox="1"/>
            <p:nvPr/>
          </p:nvSpPr>
          <p:spPr>
            <a:xfrm>
              <a:off x="612683" y="1684572"/>
              <a:ext cx="5819495" cy="369332"/>
            </a:xfrm>
            <a:prstGeom prst="rect">
              <a:avLst/>
            </a:prstGeom>
            <a:noFill/>
          </p:spPr>
          <p:txBody>
            <a:bodyPr wrap="square" rtlCol="0">
              <a:spAutoFit/>
            </a:bodyPr>
            <a:lstStyle/>
            <a:p>
              <a:endParaRPr lang="en-US" dirty="0">
                <a:solidFill>
                  <a:srgbClr val="62656A"/>
                </a:solidFill>
                <a:latin typeface="Candara" panose="020E0502030303020204" pitchFamily="34" charset="0"/>
              </a:endParaRPr>
            </a:p>
          </p:txBody>
        </p:sp>
      </p:gr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96885"/>
            <a:ext cx="5691116" cy="5613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691116" y="197346"/>
            <a:ext cx="6096000" cy="6463308"/>
          </a:xfrm>
          <a:prstGeom prst="rect">
            <a:avLst/>
          </a:prstGeom>
        </p:spPr>
        <p:txBody>
          <a:bodyPr>
            <a:spAutoFit/>
          </a:bodyPr>
          <a:lstStyle/>
          <a:p>
            <a:r>
              <a:rPr lang="en-US" dirty="0"/>
              <a:t>Here, we are trying to view the sign of mental illness cases amongst the deceased and their age group. We can also filter by states.</a:t>
            </a:r>
          </a:p>
          <a:p>
            <a:r>
              <a:rPr lang="en-US" dirty="0"/>
              <a:t>From our dashboard created, we can see the percentage of mental illness case was almost 25%. This is huge considering the fact that approximately 1 in 25 </a:t>
            </a:r>
            <a:r>
              <a:rPr lang="en-US" b="1" dirty="0"/>
              <a:t>adults</a:t>
            </a:r>
            <a:r>
              <a:rPr lang="en-US" dirty="0"/>
              <a:t> in the </a:t>
            </a:r>
            <a:r>
              <a:rPr lang="en-US" b="1" dirty="0"/>
              <a:t>U.S.</a:t>
            </a:r>
            <a:r>
              <a:rPr lang="en-US" dirty="0"/>
              <a:t> (11.2 million) experiences a serious </a:t>
            </a:r>
            <a:r>
              <a:rPr lang="en-US" b="1" dirty="0"/>
              <a:t>mental illness</a:t>
            </a:r>
            <a:r>
              <a:rPr lang="en-US" dirty="0"/>
              <a:t> in a given year that substantially interferes with or limits one or more major life activities. Approximately 1 in 5 youth aged 13–18 (21.4%) experiences a severe </a:t>
            </a:r>
            <a:r>
              <a:rPr lang="en-US" b="1" dirty="0"/>
              <a:t>mental disorder</a:t>
            </a:r>
            <a:r>
              <a:rPr lang="en-US" dirty="0"/>
              <a:t> at some point during their life (Serious Mental Illness (SMI) Among Adults. (</a:t>
            </a:r>
            <a:r>
              <a:rPr lang="en-US" dirty="0" err="1"/>
              <a:t>n.d.</a:t>
            </a:r>
            <a:r>
              <a:rPr lang="en-US" dirty="0"/>
              <a:t>). Retrieved May 13, 2019). </a:t>
            </a:r>
          </a:p>
          <a:p>
            <a:r>
              <a:rPr lang="en-US" dirty="0"/>
              <a:t>The main issue here is creating mental illness awareness amongst officers and the general public. Officers need to approach suspects who show signs of mental illness with more caution and empathy instead of the aim to shoot and kill. This was the suspect can get the help he/she required.</a:t>
            </a:r>
          </a:p>
          <a:p>
            <a:r>
              <a:rPr lang="en-US" dirty="0"/>
              <a:t>Training seminars can be organized for law enforcement agencies on educating them on mental illness, how to notice signs of mental illness exhibited by the suspects and how to calm such suspects down.</a:t>
            </a:r>
          </a:p>
          <a:p>
            <a:r>
              <a:rPr lang="en-US" dirty="0"/>
              <a:t>Target Audience:  law enforcement agencies, World health organization, and national institute of mental health (NIMH)</a:t>
            </a:r>
          </a:p>
        </p:txBody>
      </p:sp>
    </p:spTree>
    <p:extLst>
      <p:ext uri="{BB962C8B-B14F-4D97-AF65-F5344CB8AC3E}">
        <p14:creationId xmlns:p14="http://schemas.microsoft.com/office/powerpoint/2010/main" val="4400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par>
                          <p:cTn id="8" fill="hold">
                            <p:stCondLst>
                              <p:cond delay="750"/>
                            </p:stCondLst>
                            <p:childTnLst>
                              <p:par>
                                <p:cTn id="9" presetID="22" presetClass="entr" presetSubtype="1" fill="hold" grpId="0" nodeType="afterEffect" nodePh="1">
                                  <p:stCondLst>
                                    <p:cond delay="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7" name="TextBox 6"/>
          <p:cNvSpPr txBox="1"/>
          <p:nvPr/>
        </p:nvSpPr>
        <p:spPr>
          <a:xfrm>
            <a:off x="822083" y="1809836"/>
            <a:ext cx="4641739" cy="800219"/>
          </a:xfrm>
          <a:prstGeom prst="rect">
            <a:avLst/>
          </a:prstGeom>
          <a:noFill/>
        </p:spPr>
        <p:txBody>
          <a:bodyPr wrap="square" rtlCol="0">
            <a:spAutoFit/>
          </a:bodyPr>
          <a:lstStyle/>
          <a:p>
            <a:endParaRPr lang="en-US" sz="1400" dirty="0">
              <a:solidFill>
                <a:schemeClr val="bg2">
                  <a:lumMod val="10000"/>
                </a:schemeClr>
              </a:solidFill>
              <a:latin typeface="Candara" panose="020E0502030303020204" pitchFamily="34" charset="0"/>
            </a:endParaRPr>
          </a:p>
          <a:p>
            <a:endParaRPr lang="en-US" sz="1400" dirty="0">
              <a:solidFill>
                <a:schemeClr val="bg2">
                  <a:lumMod val="10000"/>
                </a:schemeClr>
              </a:solidFill>
              <a:latin typeface="Candara" panose="020E0502030303020204" pitchFamily="34" charset="0"/>
            </a:endParaRPr>
          </a:p>
          <a:p>
            <a:endParaRPr lang="en-US" dirty="0">
              <a:solidFill>
                <a:schemeClr val="bg1">
                  <a:lumMod val="85000"/>
                </a:schemeClr>
              </a:solidFill>
              <a:latin typeface="Candara" panose="020E0502030303020204" pitchFamily="34" charset="0"/>
            </a:endParaRPr>
          </a:p>
        </p:txBody>
      </p:sp>
      <p:grpSp>
        <p:nvGrpSpPr>
          <p:cNvPr id="9" name="Group 8"/>
          <p:cNvGrpSpPr/>
          <p:nvPr/>
        </p:nvGrpSpPr>
        <p:grpSpPr>
          <a:xfrm>
            <a:off x="370046" y="304456"/>
            <a:ext cx="5845156" cy="1077095"/>
            <a:chOff x="587022" y="976809"/>
            <a:chExt cx="5845156" cy="1077095"/>
          </a:xfrm>
        </p:grpSpPr>
        <p:sp>
          <p:nvSpPr>
            <p:cNvPr id="10" name="TextBox 9"/>
            <p:cNvSpPr txBox="1"/>
            <p:nvPr/>
          </p:nvSpPr>
          <p:spPr>
            <a:xfrm>
              <a:off x="587022" y="976809"/>
              <a:ext cx="5508978" cy="769441"/>
            </a:xfrm>
            <a:prstGeom prst="rect">
              <a:avLst/>
            </a:prstGeom>
            <a:noFill/>
          </p:spPr>
          <p:txBody>
            <a:bodyPr wrap="square" rtlCol="0">
              <a:spAutoFit/>
            </a:bodyPr>
            <a:lstStyle/>
            <a:p>
              <a:r>
                <a:rPr lang="en-US" sz="4400" b="1" dirty="0" smtClean="0">
                  <a:solidFill>
                    <a:srgbClr val="56595E"/>
                  </a:solidFill>
                  <a:latin typeface="Candara" panose="020E0502030303020204" pitchFamily="34" charset="0"/>
                </a:rPr>
                <a:t>Dashboard 3</a:t>
              </a:r>
              <a:endParaRPr lang="en-US" sz="4400" b="1" dirty="0">
                <a:solidFill>
                  <a:srgbClr val="56595E"/>
                </a:solidFill>
                <a:latin typeface="Candara" panose="020E0502030303020204" pitchFamily="34" charset="0"/>
              </a:endParaRPr>
            </a:p>
          </p:txBody>
        </p:sp>
        <p:sp>
          <p:nvSpPr>
            <p:cNvPr id="11" name="TextBox 10"/>
            <p:cNvSpPr txBox="1"/>
            <p:nvPr/>
          </p:nvSpPr>
          <p:spPr>
            <a:xfrm>
              <a:off x="612683" y="1684572"/>
              <a:ext cx="5819495" cy="369332"/>
            </a:xfrm>
            <a:prstGeom prst="rect">
              <a:avLst/>
            </a:prstGeom>
            <a:noFill/>
          </p:spPr>
          <p:txBody>
            <a:bodyPr wrap="square" rtlCol="0">
              <a:spAutoFit/>
            </a:bodyPr>
            <a:lstStyle/>
            <a:p>
              <a:endParaRPr lang="en-US" dirty="0">
                <a:solidFill>
                  <a:srgbClr val="62656A"/>
                </a:solidFill>
                <a:latin typeface="Candara" panose="020E0502030303020204" pitchFamily="34" charset="0"/>
              </a:endParaRPr>
            </a:p>
          </p:txBody>
        </p:sp>
      </p:grpSp>
      <p:sp>
        <p:nvSpPr>
          <p:cNvPr id="2" name="Rectangle 1"/>
          <p:cNvSpPr/>
          <p:nvPr/>
        </p:nvSpPr>
        <p:spPr>
          <a:xfrm>
            <a:off x="5691116" y="197346"/>
            <a:ext cx="6096000" cy="3416320"/>
          </a:xfrm>
          <a:prstGeom prst="rect">
            <a:avLst/>
          </a:prstGeom>
        </p:spPr>
        <p:txBody>
          <a:bodyPr>
            <a:spAutoFit/>
          </a:bodyPr>
          <a:lstStyle/>
          <a:p>
            <a:r>
              <a:rPr lang="en-US" dirty="0"/>
              <a:t>For the </a:t>
            </a:r>
            <a:r>
              <a:rPr lang="en-US" dirty="0" smtClean="0"/>
              <a:t>map below, </a:t>
            </a:r>
            <a:r>
              <a:rPr lang="en-US" dirty="0"/>
              <a:t>we are looking at all police killings during 2015 and filtering with the age of the deceased. If you notice the dots in the Kentucky, Tennessee, Virginia, North Carolina area, it seems that those killed there were slightly older than others killed elsewhere. The second insight, which should be obvious to you if you are familiar with the US map, is that the killings were concentrated in the cities, with bigger cities accounting for higher concentrations. No big surprise there.</a:t>
            </a:r>
          </a:p>
          <a:p>
            <a:r>
              <a:rPr lang="en-US" dirty="0"/>
              <a:t> </a:t>
            </a:r>
          </a:p>
          <a:p>
            <a:r>
              <a:rPr lang="en-US" dirty="0"/>
              <a:t>Target Audience:  Mayors, community leaders, law enforcement agencies, citizens </a:t>
            </a:r>
          </a:p>
          <a:p>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12219"/>
            <a:ext cx="5691116" cy="5812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963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par>
                          <p:cTn id="8" fill="hold">
                            <p:stCondLst>
                              <p:cond delay="750"/>
                            </p:stCondLst>
                            <p:childTnLst>
                              <p:par>
                                <p:cTn id="9" presetID="22" presetClass="entr" presetSubtype="1" fill="hold" grpId="0" nodeType="afterEffect" nodePh="1">
                                  <p:stCondLst>
                                    <p:cond delay="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7" name="TextBox 6"/>
          <p:cNvSpPr txBox="1"/>
          <p:nvPr/>
        </p:nvSpPr>
        <p:spPr>
          <a:xfrm>
            <a:off x="822083" y="1809836"/>
            <a:ext cx="4641739" cy="800219"/>
          </a:xfrm>
          <a:prstGeom prst="rect">
            <a:avLst/>
          </a:prstGeom>
          <a:noFill/>
        </p:spPr>
        <p:txBody>
          <a:bodyPr wrap="square" rtlCol="0">
            <a:spAutoFit/>
          </a:bodyPr>
          <a:lstStyle/>
          <a:p>
            <a:endParaRPr lang="en-US" sz="1400" dirty="0">
              <a:solidFill>
                <a:schemeClr val="bg2">
                  <a:lumMod val="10000"/>
                </a:schemeClr>
              </a:solidFill>
              <a:latin typeface="Candara" panose="020E0502030303020204" pitchFamily="34" charset="0"/>
            </a:endParaRPr>
          </a:p>
          <a:p>
            <a:endParaRPr lang="en-US" sz="1400" dirty="0">
              <a:solidFill>
                <a:schemeClr val="bg2">
                  <a:lumMod val="10000"/>
                </a:schemeClr>
              </a:solidFill>
              <a:latin typeface="Candara" panose="020E0502030303020204" pitchFamily="34" charset="0"/>
            </a:endParaRPr>
          </a:p>
          <a:p>
            <a:endParaRPr lang="en-US" dirty="0">
              <a:solidFill>
                <a:schemeClr val="bg1">
                  <a:lumMod val="85000"/>
                </a:schemeClr>
              </a:solidFill>
              <a:latin typeface="Candara" panose="020E0502030303020204" pitchFamily="34" charset="0"/>
            </a:endParaRPr>
          </a:p>
        </p:txBody>
      </p:sp>
      <p:grpSp>
        <p:nvGrpSpPr>
          <p:cNvPr id="9" name="Group 8"/>
          <p:cNvGrpSpPr/>
          <p:nvPr/>
        </p:nvGrpSpPr>
        <p:grpSpPr>
          <a:xfrm>
            <a:off x="370046" y="304456"/>
            <a:ext cx="5845156" cy="1077095"/>
            <a:chOff x="587022" y="976809"/>
            <a:chExt cx="5845156" cy="1077095"/>
          </a:xfrm>
        </p:grpSpPr>
        <p:sp>
          <p:nvSpPr>
            <p:cNvPr id="10" name="TextBox 9"/>
            <p:cNvSpPr txBox="1"/>
            <p:nvPr/>
          </p:nvSpPr>
          <p:spPr>
            <a:xfrm>
              <a:off x="587022" y="976809"/>
              <a:ext cx="5508978" cy="769441"/>
            </a:xfrm>
            <a:prstGeom prst="rect">
              <a:avLst/>
            </a:prstGeom>
            <a:noFill/>
          </p:spPr>
          <p:txBody>
            <a:bodyPr wrap="square" rtlCol="0">
              <a:spAutoFit/>
            </a:bodyPr>
            <a:lstStyle/>
            <a:p>
              <a:r>
                <a:rPr lang="en-US" sz="4400" b="1" dirty="0" smtClean="0">
                  <a:solidFill>
                    <a:srgbClr val="56595E"/>
                  </a:solidFill>
                  <a:latin typeface="Candara" panose="020E0502030303020204" pitchFamily="34" charset="0"/>
                </a:rPr>
                <a:t>Dashboard 4</a:t>
              </a:r>
              <a:endParaRPr lang="en-US" sz="4400" b="1" dirty="0">
                <a:solidFill>
                  <a:srgbClr val="56595E"/>
                </a:solidFill>
                <a:latin typeface="Candara" panose="020E0502030303020204" pitchFamily="34" charset="0"/>
              </a:endParaRPr>
            </a:p>
          </p:txBody>
        </p:sp>
        <p:sp>
          <p:nvSpPr>
            <p:cNvPr id="11" name="TextBox 10"/>
            <p:cNvSpPr txBox="1"/>
            <p:nvPr/>
          </p:nvSpPr>
          <p:spPr>
            <a:xfrm>
              <a:off x="612683" y="1684572"/>
              <a:ext cx="5819495" cy="369332"/>
            </a:xfrm>
            <a:prstGeom prst="rect">
              <a:avLst/>
            </a:prstGeom>
            <a:noFill/>
          </p:spPr>
          <p:txBody>
            <a:bodyPr wrap="square" rtlCol="0">
              <a:spAutoFit/>
            </a:bodyPr>
            <a:lstStyle/>
            <a:p>
              <a:endParaRPr lang="en-US" dirty="0">
                <a:solidFill>
                  <a:srgbClr val="62656A"/>
                </a:solidFill>
                <a:latin typeface="Candara" panose="020E0502030303020204" pitchFamily="34" charset="0"/>
              </a:endParaRPr>
            </a:p>
          </p:txBody>
        </p:sp>
      </p:grpSp>
      <p:sp>
        <p:nvSpPr>
          <p:cNvPr id="2" name="Rectangle 1"/>
          <p:cNvSpPr/>
          <p:nvPr/>
        </p:nvSpPr>
        <p:spPr>
          <a:xfrm>
            <a:off x="5691116" y="197346"/>
            <a:ext cx="6096000" cy="5909310"/>
          </a:xfrm>
          <a:prstGeom prst="rect">
            <a:avLst/>
          </a:prstGeom>
        </p:spPr>
        <p:txBody>
          <a:bodyPr>
            <a:spAutoFit/>
          </a:bodyPr>
          <a:lstStyle/>
          <a:p>
            <a:r>
              <a:rPr lang="en-US" dirty="0"/>
              <a:t>This dashboard shows the unarmed victims in each state and whether they were shot or not and try to understand the rational why an officer of the law will shoot an unarmed civilian.</a:t>
            </a:r>
          </a:p>
          <a:p>
            <a:r>
              <a:rPr lang="en-US" dirty="0"/>
              <a:t>The essence of this dashboard is the wide spread postulation of police brutality in some parts of the United States. If the data is representative of what’s still happening now, then it seems that the killings of unarmed individuals are also a wide-spread problem throughout the US. Gunshots seemed to be the leading cause of death here as well (gunshots are responsible for over 90% of the killings in 2015)</a:t>
            </a:r>
          </a:p>
          <a:p>
            <a:r>
              <a:rPr lang="en-US" dirty="0"/>
              <a:t>This dashboard can help law enforcement agencies better train their officers on how to handle citizens who are unarmed and not use force while trying to arrest them. Teasers can be used or just simply tackling the individual. It can help improve the decision making of officers.</a:t>
            </a:r>
          </a:p>
          <a:p>
            <a:r>
              <a:rPr lang="en-US" dirty="0"/>
              <a:t>Target Audience:  Mayors, community leaders, law enforcement agencies.</a:t>
            </a:r>
          </a:p>
          <a:p>
            <a:r>
              <a:rPr lang="en-US" dirty="0"/>
              <a:t>Now let’s investigate how race/ethnicity factors into the picture (done in dashboard 5).</a:t>
            </a:r>
          </a:p>
          <a:p>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965959"/>
            <a:ext cx="5568288" cy="560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982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par>
                          <p:cTn id="8" fill="hold">
                            <p:stCondLst>
                              <p:cond delay="750"/>
                            </p:stCondLst>
                            <p:childTnLst>
                              <p:par>
                                <p:cTn id="9" presetID="22" presetClass="entr" presetSubtype="1" fill="hold" grpId="0" nodeType="afterEffect" nodePh="1">
                                  <p:stCondLst>
                                    <p:cond delay="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7" name="TextBox 6"/>
          <p:cNvSpPr txBox="1"/>
          <p:nvPr/>
        </p:nvSpPr>
        <p:spPr>
          <a:xfrm>
            <a:off x="822083" y="1809836"/>
            <a:ext cx="4641739" cy="800219"/>
          </a:xfrm>
          <a:prstGeom prst="rect">
            <a:avLst/>
          </a:prstGeom>
          <a:noFill/>
        </p:spPr>
        <p:txBody>
          <a:bodyPr wrap="square" rtlCol="0">
            <a:spAutoFit/>
          </a:bodyPr>
          <a:lstStyle/>
          <a:p>
            <a:endParaRPr lang="en-US" sz="1400" dirty="0">
              <a:solidFill>
                <a:schemeClr val="bg2">
                  <a:lumMod val="10000"/>
                </a:schemeClr>
              </a:solidFill>
              <a:latin typeface="Candara" panose="020E0502030303020204" pitchFamily="34" charset="0"/>
            </a:endParaRPr>
          </a:p>
          <a:p>
            <a:endParaRPr lang="en-US" sz="1400" dirty="0">
              <a:solidFill>
                <a:schemeClr val="bg2">
                  <a:lumMod val="10000"/>
                </a:schemeClr>
              </a:solidFill>
              <a:latin typeface="Candara" panose="020E0502030303020204" pitchFamily="34" charset="0"/>
            </a:endParaRPr>
          </a:p>
          <a:p>
            <a:endParaRPr lang="en-US" dirty="0">
              <a:solidFill>
                <a:schemeClr val="bg1">
                  <a:lumMod val="85000"/>
                </a:schemeClr>
              </a:solidFill>
              <a:latin typeface="Candara" panose="020E0502030303020204" pitchFamily="34" charset="0"/>
            </a:endParaRPr>
          </a:p>
        </p:txBody>
      </p:sp>
      <p:grpSp>
        <p:nvGrpSpPr>
          <p:cNvPr id="9" name="Group 8"/>
          <p:cNvGrpSpPr/>
          <p:nvPr/>
        </p:nvGrpSpPr>
        <p:grpSpPr>
          <a:xfrm>
            <a:off x="370046" y="304456"/>
            <a:ext cx="5845156" cy="1077095"/>
            <a:chOff x="587022" y="976809"/>
            <a:chExt cx="5845156" cy="1077095"/>
          </a:xfrm>
        </p:grpSpPr>
        <p:sp>
          <p:nvSpPr>
            <p:cNvPr id="10" name="TextBox 9"/>
            <p:cNvSpPr txBox="1"/>
            <p:nvPr/>
          </p:nvSpPr>
          <p:spPr>
            <a:xfrm>
              <a:off x="587022" y="976809"/>
              <a:ext cx="5508978" cy="769441"/>
            </a:xfrm>
            <a:prstGeom prst="rect">
              <a:avLst/>
            </a:prstGeom>
            <a:noFill/>
          </p:spPr>
          <p:txBody>
            <a:bodyPr wrap="square" rtlCol="0">
              <a:spAutoFit/>
            </a:bodyPr>
            <a:lstStyle/>
            <a:p>
              <a:r>
                <a:rPr lang="en-US" sz="4400" b="1" dirty="0" smtClean="0">
                  <a:solidFill>
                    <a:srgbClr val="56595E"/>
                  </a:solidFill>
                  <a:latin typeface="Candara" panose="020E0502030303020204" pitchFamily="34" charset="0"/>
                </a:rPr>
                <a:t>Dashboard 5</a:t>
              </a:r>
              <a:endParaRPr lang="en-US" sz="4400" b="1" dirty="0">
                <a:solidFill>
                  <a:srgbClr val="56595E"/>
                </a:solidFill>
                <a:latin typeface="Candara" panose="020E0502030303020204" pitchFamily="34" charset="0"/>
              </a:endParaRPr>
            </a:p>
          </p:txBody>
        </p:sp>
        <p:sp>
          <p:nvSpPr>
            <p:cNvPr id="11" name="TextBox 10"/>
            <p:cNvSpPr txBox="1"/>
            <p:nvPr/>
          </p:nvSpPr>
          <p:spPr>
            <a:xfrm>
              <a:off x="612683" y="1684572"/>
              <a:ext cx="5819495" cy="369332"/>
            </a:xfrm>
            <a:prstGeom prst="rect">
              <a:avLst/>
            </a:prstGeom>
            <a:noFill/>
          </p:spPr>
          <p:txBody>
            <a:bodyPr wrap="square" rtlCol="0">
              <a:spAutoFit/>
            </a:bodyPr>
            <a:lstStyle/>
            <a:p>
              <a:endParaRPr lang="en-US" dirty="0">
                <a:solidFill>
                  <a:srgbClr val="62656A"/>
                </a:solidFill>
                <a:latin typeface="Candara" panose="020E0502030303020204" pitchFamily="34" charset="0"/>
              </a:endParaRPr>
            </a:p>
          </p:txBody>
        </p:sp>
      </p:grpSp>
      <p:sp>
        <p:nvSpPr>
          <p:cNvPr id="2" name="Rectangle 1"/>
          <p:cNvSpPr/>
          <p:nvPr/>
        </p:nvSpPr>
        <p:spPr>
          <a:xfrm>
            <a:off x="5581933" y="0"/>
            <a:ext cx="6373505" cy="7294305"/>
          </a:xfrm>
          <a:prstGeom prst="rect">
            <a:avLst/>
          </a:prstGeom>
        </p:spPr>
        <p:txBody>
          <a:bodyPr wrap="square">
            <a:spAutoFit/>
          </a:bodyPr>
          <a:lstStyle/>
          <a:p>
            <a:r>
              <a:rPr lang="en-US" dirty="0"/>
              <a:t>This dashboard is linked with the dashboard above but here it’s investigating how race/ethnicity factors into the picture. It is showing the states and unarmed deceased and the percentage of race/ ethnicity killed.</a:t>
            </a:r>
          </a:p>
          <a:p>
            <a:r>
              <a:rPr lang="en-US" dirty="0"/>
              <a:t>The deaths of </a:t>
            </a:r>
            <a:r>
              <a:rPr lang="en-US" b="1" dirty="0"/>
              <a:t>Michael Brown</a:t>
            </a:r>
            <a:r>
              <a:rPr lang="en-US" dirty="0"/>
              <a:t>, </a:t>
            </a:r>
            <a:r>
              <a:rPr lang="en-US" b="1" dirty="0"/>
              <a:t>Eric Garner</a:t>
            </a:r>
            <a:r>
              <a:rPr lang="en-US" dirty="0"/>
              <a:t>, </a:t>
            </a:r>
            <a:r>
              <a:rPr lang="en-US" b="1" dirty="0"/>
              <a:t>Walter Scott</a:t>
            </a:r>
            <a:r>
              <a:rPr lang="en-US" dirty="0"/>
              <a:t>, and </a:t>
            </a:r>
            <a:r>
              <a:rPr lang="en-US" b="1" dirty="0"/>
              <a:t>Freddie Gray</a:t>
            </a:r>
            <a:r>
              <a:rPr lang="en-US" dirty="0"/>
              <a:t> are - some claim - evidence of long-standing problems with police racism and excessive violence.</a:t>
            </a:r>
          </a:p>
          <a:p>
            <a:r>
              <a:rPr lang="en-US" dirty="0" smtClean="0"/>
              <a:t>Black </a:t>
            </a:r>
            <a:r>
              <a:rPr lang="en-US" dirty="0"/>
              <a:t>people seem to make up the lion’s share of the deceased near the crime riddled areas of Baltimore, DC, and Chicago. Hispanics/Latinos understandably made up more of those killed in Hispanic/Latino population heavy states like California, New Mexico, and Texas, and also made up most of the deceased in border towns by Mexico. Southern California seems to have had a heavy combination of all 3 of the mentioned races/ethnicities. Native American deaths seem to have had the highest concentration near/at the Native American reservations of Arizona and New Mexico.</a:t>
            </a:r>
          </a:p>
          <a:p>
            <a:r>
              <a:rPr lang="en-US" dirty="0"/>
              <a:t> </a:t>
            </a:r>
          </a:p>
          <a:p>
            <a:r>
              <a:rPr lang="en-US" dirty="0"/>
              <a:t>This dashboard can help law enforcement agencies better train their officers on how to handle citizens who are unarmed and not use force while trying to arrest them. Teasers can be used or just simply tackling the individual. It can help improve the decision making of officers.</a:t>
            </a:r>
          </a:p>
          <a:p>
            <a:r>
              <a:rPr lang="en-US" dirty="0"/>
              <a:t>Target Audience:  Mayors, community leaders, law enforcement agencies.</a:t>
            </a:r>
          </a:p>
          <a:p>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012219"/>
            <a:ext cx="5691115" cy="525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89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par>
                          <p:cTn id="8" fill="hold">
                            <p:stCondLst>
                              <p:cond delay="750"/>
                            </p:stCondLst>
                            <p:childTnLst>
                              <p:par>
                                <p:cTn id="9" presetID="22" presetClass="entr" presetSubtype="1" fill="hold" grpId="0" nodeType="afterEffect" nodePh="1">
                                  <p:stCondLst>
                                    <p:cond delay="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7" name="TextBox 6"/>
          <p:cNvSpPr txBox="1"/>
          <p:nvPr/>
        </p:nvSpPr>
        <p:spPr>
          <a:xfrm>
            <a:off x="822083" y="1809836"/>
            <a:ext cx="4641739" cy="800219"/>
          </a:xfrm>
          <a:prstGeom prst="rect">
            <a:avLst/>
          </a:prstGeom>
          <a:noFill/>
        </p:spPr>
        <p:txBody>
          <a:bodyPr wrap="square" rtlCol="0">
            <a:spAutoFit/>
          </a:bodyPr>
          <a:lstStyle/>
          <a:p>
            <a:endParaRPr lang="en-US" sz="1400" dirty="0">
              <a:solidFill>
                <a:schemeClr val="bg2">
                  <a:lumMod val="10000"/>
                </a:schemeClr>
              </a:solidFill>
              <a:latin typeface="Candara" panose="020E0502030303020204" pitchFamily="34" charset="0"/>
            </a:endParaRPr>
          </a:p>
          <a:p>
            <a:endParaRPr lang="en-US" sz="1400" dirty="0">
              <a:solidFill>
                <a:schemeClr val="bg2">
                  <a:lumMod val="10000"/>
                </a:schemeClr>
              </a:solidFill>
              <a:latin typeface="Candara" panose="020E0502030303020204" pitchFamily="34" charset="0"/>
            </a:endParaRPr>
          </a:p>
          <a:p>
            <a:endParaRPr lang="en-US" dirty="0">
              <a:solidFill>
                <a:schemeClr val="bg1">
                  <a:lumMod val="85000"/>
                </a:schemeClr>
              </a:solidFill>
              <a:latin typeface="Candara" panose="020E0502030303020204" pitchFamily="34" charset="0"/>
            </a:endParaRPr>
          </a:p>
        </p:txBody>
      </p:sp>
      <p:grpSp>
        <p:nvGrpSpPr>
          <p:cNvPr id="9" name="Group 8"/>
          <p:cNvGrpSpPr/>
          <p:nvPr/>
        </p:nvGrpSpPr>
        <p:grpSpPr>
          <a:xfrm>
            <a:off x="370046" y="304456"/>
            <a:ext cx="5845156" cy="1077095"/>
            <a:chOff x="587022" y="976809"/>
            <a:chExt cx="5845156" cy="1077095"/>
          </a:xfrm>
        </p:grpSpPr>
        <p:sp>
          <p:nvSpPr>
            <p:cNvPr id="10" name="TextBox 9"/>
            <p:cNvSpPr txBox="1"/>
            <p:nvPr/>
          </p:nvSpPr>
          <p:spPr>
            <a:xfrm>
              <a:off x="587022" y="976809"/>
              <a:ext cx="5508978" cy="769441"/>
            </a:xfrm>
            <a:prstGeom prst="rect">
              <a:avLst/>
            </a:prstGeom>
            <a:noFill/>
          </p:spPr>
          <p:txBody>
            <a:bodyPr wrap="square" rtlCol="0">
              <a:spAutoFit/>
            </a:bodyPr>
            <a:lstStyle/>
            <a:p>
              <a:r>
                <a:rPr lang="en-US" sz="4400" b="1" dirty="0" smtClean="0">
                  <a:solidFill>
                    <a:srgbClr val="56595E"/>
                  </a:solidFill>
                  <a:latin typeface="Candara" panose="020E0502030303020204" pitchFamily="34" charset="0"/>
                </a:rPr>
                <a:t>Dashboard 6</a:t>
              </a:r>
              <a:endParaRPr lang="en-US" sz="4400" b="1" dirty="0">
                <a:solidFill>
                  <a:srgbClr val="56595E"/>
                </a:solidFill>
                <a:latin typeface="Candara" panose="020E0502030303020204" pitchFamily="34" charset="0"/>
              </a:endParaRPr>
            </a:p>
          </p:txBody>
        </p:sp>
        <p:sp>
          <p:nvSpPr>
            <p:cNvPr id="11" name="TextBox 10"/>
            <p:cNvSpPr txBox="1"/>
            <p:nvPr/>
          </p:nvSpPr>
          <p:spPr>
            <a:xfrm>
              <a:off x="612683" y="1684572"/>
              <a:ext cx="5819495" cy="369332"/>
            </a:xfrm>
            <a:prstGeom prst="rect">
              <a:avLst/>
            </a:prstGeom>
            <a:noFill/>
          </p:spPr>
          <p:txBody>
            <a:bodyPr wrap="square" rtlCol="0">
              <a:spAutoFit/>
            </a:bodyPr>
            <a:lstStyle/>
            <a:p>
              <a:endParaRPr lang="en-US" dirty="0">
                <a:solidFill>
                  <a:srgbClr val="62656A"/>
                </a:solidFill>
                <a:latin typeface="Candara" panose="020E0502030303020204" pitchFamily="34" charset="0"/>
              </a:endParaRPr>
            </a:p>
          </p:txBody>
        </p:sp>
      </p:grpSp>
      <p:sp>
        <p:nvSpPr>
          <p:cNvPr id="2" name="Rectangle 1"/>
          <p:cNvSpPr/>
          <p:nvPr/>
        </p:nvSpPr>
        <p:spPr>
          <a:xfrm>
            <a:off x="5581933" y="0"/>
            <a:ext cx="6373505" cy="6186309"/>
          </a:xfrm>
          <a:prstGeom prst="rect">
            <a:avLst/>
          </a:prstGeom>
        </p:spPr>
        <p:txBody>
          <a:bodyPr wrap="square">
            <a:spAutoFit/>
          </a:bodyPr>
          <a:lstStyle/>
          <a:p>
            <a:r>
              <a:rPr lang="en-US" dirty="0"/>
              <a:t>This dashboard shows the type of weapon the deceased was holding before they were shoot by the officers.</a:t>
            </a:r>
          </a:p>
          <a:p>
            <a:r>
              <a:rPr lang="en-US" dirty="0"/>
              <a:t>From the dashboard below, guns was the most popular weapon held by the deceased as it accounts for 55.15% of the total categories of weapon. This is a huge amount and this shows the major problem of America which is gun control. California has the most cases, followed by Texas. </a:t>
            </a:r>
          </a:p>
          <a:p>
            <a:pPr fontAlgn="base"/>
            <a:r>
              <a:rPr lang="en-US" dirty="0"/>
              <a:t>Following a series of mass shootings in the US in recent years, there has been little in the way of sweeping gun-control reforms.</a:t>
            </a:r>
          </a:p>
          <a:p>
            <a:pPr fontAlgn="base"/>
            <a:r>
              <a:rPr lang="en-US" dirty="0"/>
              <a:t>On the federal level, at least, the interest and attention in new legislation has led to almost no action in decades, despite numerous polls showing widespread public support for measures like strengthened background checks and banning certain types of high-capacity gun magazines and military-style assault rifles.</a:t>
            </a:r>
          </a:p>
          <a:p>
            <a:pPr fontAlgn="base"/>
            <a:r>
              <a:rPr lang="en-US" dirty="0"/>
              <a:t>They can follow New Zealand’s lead and ban guns in the states. .</a:t>
            </a:r>
          </a:p>
          <a:p>
            <a:pPr fontAlgn="base"/>
            <a:r>
              <a:rPr lang="en-US" dirty="0"/>
              <a:t>This dashboard can help decision makers like the United States government, senators and legislators in providing strict controls to gun regulation or just follow New Zealand’s lead and ban guns</a:t>
            </a:r>
          </a:p>
          <a:p>
            <a:r>
              <a:rPr lang="en-US" dirty="0"/>
              <a:t> </a:t>
            </a:r>
          </a:p>
          <a:p>
            <a:r>
              <a:rPr lang="en-US" dirty="0"/>
              <a:t>Target Audience:  united state government, senators, legislators and law enforcement agencies.</a:t>
            </a:r>
          </a:p>
          <a:p>
            <a:endParaRPr 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12219"/>
            <a:ext cx="5581933" cy="5798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121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par>
                          <p:cTn id="8" fill="hold">
                            <p:stCondLst>
                              <p:cond delay="750"/>
                            </p:stCondLst>
                            <p:childTnLst>
                              <p:par>
                                <p:cTn id="9" presetID="22" presetClass="entr" presetSubtype="1" fill="hold" grpId="0" nodeType="afterEffect" nodePh="1">
                                  <p:stCondLst>
                                    <p:cond delay="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20" name="Text Placeholder 8"/>
          <p:cNvSpPr txBox="1">
            <a:spLocks/>
          </p:cNvSpPr>
          <p:nvPr/>
        </p:nvSpPr>
        <p:spPr>
          <a:xfrm>
            <a:off x="888891" y="1264632"/>
            <a:ext cx="4913419" cy="267661"/>
          </a:xfrm>
          <a:prstGeom prst="rect">
            <a:avLst/>
          </a:prstGeom>
        </p:spPr>
        <p:txBody>
          <a:bodyPr lIns="0" tIns="0" rIns="0" bIns="0" anchor="ctr"/>
          <a:lstStyle/>
          <a:p>
            <a:pPr marL="457189" indent="-457189" defTabSz="1219170">
              <a:spcBef>
                <a:spcPct val="20000"/>
              </a:spcBef>
              <a:defRPr/>
            </a:pPr>
            <a:r>
              <a:rPr lang="en-US" sz="2000" dirty="0"/>
              <a:t>a screenshot taken from video of the police shooting of Walter Scott. </a:t>
            </a:r>
            <a:r>
              <a:rPr lang="en-US" sz="2000" i="1" u="sng" dirty="0">
                <a:hlinkClick r:id="rId4"/>
              </a:rPr>
              <a:t>New York Times</a:t>
            </a:r>
            <a:endParaRPr lang="en-US" sz="2000" b="1" dirty="0">
              <a:solidFill>
                <a:schemeClr val="bg2">
                  <a:lumMod val="10000"/>
                </a:schemeClr>
              </a:solidFill>
              <a:latin typeface="Candara" panose="020E0502030303020204" pitchFamily="34" charset="0"/>
            </a:endParaRPr>
          </a:p>
        </p:txBody>
      </p:sp>
      <p:sp>
        <p:nvSpPr>
          <p:cNvPr id="22" name="TextBox 21"/>
          <p:cNvSpPr txBox="1"/>
          <p:nvPr/>
        </p:nvSpPr>
        <p:spPr>
          <a:xfrm>
            <a:off x="888891" y="1772154"/>
            <a:ext cx="4913419" cy="5344989"/>
          </a:xfrm>
          <a:prstGeom prst="rect">
            <a:avLst/>
          </a:prstGeom>
          <a:noFill/>
        </p:spPr>
        <p:txBody>
          <a:bodyPr wrap="square" lIns="0" tIns="0" rIns="0" bIns="0" rtlCol="0">
            <a:spAutoFit/>
          </a:bodyPr>
          <a:lstStyle/>
          <a:p>
            <a:r>
              <a:rPr lang="en-US" sz="1600" dirty="0"/>
              <a:t>Here we are trying to analyze if the deceased flee or not and tried to resist arrest, if they were unarmed and the total count in each states. </a:t>
            </a:r>
          </a:p>
          <a:p>
            <a:r>
              <a:rPr lang="en-US" sz="1600" dirty="0"/>
              <a:t>The most concern here are victims who were not armed and where not fleeing but they were shoot either way. What judgment did the officer use to decide he/she needs to take a shot at the victim? </a:t>
            </a:r>
          </a:p>
          <a:p>
            <a:r>
              <a:rPr lang="en-US" sz="1600" dirty="0"/>
              <a:t>Also victims who are unarmed but fleeing. A case study here would be Walter Scott, a 50-year-old black man, was unarmed, facing away from a white police officer, and haphazardly attempting to flee in North Charleston, South Carolina. That didn't stop the officer, Michael </a:t>
            </a:r>
            <a:r>
              <a:rPr lang="en-US" sz="1600" dirty="0" err="1"/>
              <a:t>Slager</a:t>
            </a:r>
            <a:r>
              <a:rPr lang="en-US" sz="1600" dirty="0"/>
              <a:t>, from firing his gun at least eight times at the fleeing man, killing him.  </a:t>
            </a:r>
          </a:p>
          <a:p>
            <a:r>
              <a:rPr lang="en-US" sz="1600" dirty="0"/>
              <a:t>This dashboard could help law enforcement agencies on what to do if a suspect if unarmed and not fleeing or if they are unarmed but fleeing. They could organize re orientation camps for their officers and other weapon handling trainings.</a:t>
            </a:r>
          </a:p>
          <a:p>
            <a:r>
              <a:rPr lang="en-US" sz="1600" dirty="0"/>
              <a:t>Target Audience:  law enforcement agencies</a:t>
            </a:r>
          </a:p>
          <a:p>
            <a:endParaRPr lang="en-US" sz="1400" dirty="0">
              <a:solidFill>
                <a:schemeClr val="bg2">
                  <a:lumMod val="10000"/>
                </a:schemeClr>
              </a:solidFill>
              <a:latin typeface="Candara" panose="020E0502030303020204" pitchFamily="34" charset="0"/>
            </a:endParaRPr>
          </a:p>
          <a:p>
            <a:pPr algn="just"/>
            <a:endParaRPr lang="en-US" sz="1333" dirty="0">
              <a:solidFill>
                <a:schemeClr val="tx1">
                  <a:lumMod val="50000"/>
                  <a:lumOff val="50000"/>
                </a:schemeClr>
              </a:solidFill>
            </a:endParaRPr>
          </a:p>
        </p:txBody>
      </p:sp>
      <p:sp>
        <p:nvSpPr>
          <p:cNvPr id="23" name="Text Placeholder 8"/>
          <p:cNvSpPr txBox="1">
            <a:spLocks/>
          </p:cNvSpPr>
          <p:nvPr/>
        </p:nvSpPr>
        <p:spPr>
          <a:xfrm>
            <a:off x="7758425" y="4446683"/>
            <a:ext cx="2194560" cy="267661"/>
          </a:xfrm>
          <a:prstGeom prst="rect">
            <a:avLst/>
          </a:prstGeom>
          <a:noFill/>
        </p:spPr>
        <p:txBody>
          <a:bodyPr lIns="0" tIns="0" rIns="0" bIns="0" anchor="ctr"/>
          <a:lstStyle/>
          <a:p>
            <a:pPr marL="457189" indent="-457189" algn="ctr" defTabSz="1219170">
              <a:spcBef>
                <a:spcPct val="20000"/>
              </a:spcBef>
              <a:defRPr/>
            </a:pPr>
            <a:endParaRPr lang="en-US" sz="2000" b="1" dirty="0">
              <a:solidFill>
                <a:schemeClr val="bg2">
                  <a:lumMod val="10000"/>
                </a:schemeClr>
              </a:solidFill>
              <a:latin typeface="Candara" panose="020E0502030303020204" pitchFamily="34" charset="0"/>
            </a:endParaRPr>
          </a:p>
        </p:txBody>
      </p:sp>
      <p:grpSp>
        <p:nvGrpSpPr>
          <p:cNvPr id="7" name="Group 6"/>
          <p:cNvGrpSpPr/>
          <p:nvPr/>
        </p:nvGrpSpPr>
        <p:grpSpPr>
          <a:xfrm>
            <a:off x="3341511" y="258228"/>
            <a:ext cx="5508978" cy="954108"/>
            <a:chOff x="3341511" y="258228"/>
            <a:chExt cx="5508978" cy="954108"/>
          </a:xfrm>
        </p:grpSpPr>
        <p:sp>
          <p:nvSpPr>
            <p:cNvPr id="8" name="TextBox 7"/>
            <p:cNvSpPr txBox="1"/>
            <p:nvPr/>
          </p:nvSpPr>
          <p:spPr>
            <a:xfrm>
              <a:off x="3341511" y="258228"/>
              <a:ext cx="5508978" cy="769441"/>
            </a:xfrm>
            <a:prstGeom prst="rect">
              <a:avLst/>
            </a:prstGeom>
            <a:noFill/>
          </p:spPr>
          <p:txBody>
            <a:bodyPr wrap="square" rtlCol="0">
              <a:spAutoFit/>
            </a:bodyPr>
            <a:lstStyle/>
            <a:p>
              <a:pPr algn="ctr"/>
              <a:r>
                <a:rPr lang="en-US" sz="4400" b="1" dirty="0" smtClean="0">
                  <a:solidFill>
                    <a:srgbClr val="56595E"/>
                  </a:solidFill>
                  <a:latin typeface="Candara" panose="020E0502030303020204" pitchFamily="34" charset="0"/>
                </a:rPr>
                <a:t>Dashboard 7</a:t>
              </a:r>
              <a:endParaRPr lang="en-US" sz="4400" b="1" dirty="0">
                <a:solidFill>
                  <a:srgbClr val="56595E"/>
                </a:solidFill>
                <a:latin typeface="Candara" panose="020E0502030303020204" pitchFamily="34" charset="0"/>
              </a:endParaRPr>
            </a:p>
          </p:txBody>
        </p:sp>
        <p:sp>
          <p:nvSpPr>
            <p:cNvPr id="10" name="TextBox 9"/>
            <p:cNvSpPr txBox="1"/>
            <p:nvPr/>
          </p:nvSpPr>
          <p:spPr>
            <a:xfrm>
              <a:off x="4030132" y="843004"/>
              <a:ext cx="4143023" cy="369332"/>
            </a:xfrm>
            <a:prstGeom prst="rect">
              <a:avLst/>
            </a:prstGeom>
            <a:noFill/>
          </p:spPr>
          <p:txBody>
            <a:bodyPr wrap="square" rtlCol="0">
              <a:spAutoFit/>
            </a:bodyPr>
            <a:lstStyle/>
            <a:p>
              <a:pPr algn="ctr"/>
              <a:endParaRPr lang="en-US" dirty="0">
                <a:solidFill>
                  <a:srgbClr val="56595E"/>
                </a:solidFill>
                <a:latin typeface="Candara" panose="020E0502030303020204" pitchFamily="34" charset="0"/>
              </a:endParaRPr>
            </a:p>
          </p:txBody>
        </p:sp>
      </p:grpSp>
      <p:pic>
        <p:nvPicPr>
          <p:cNvPr id="11" name="Picture 10">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734800" y="6721476"/>
            <a:ext cx="457200" cy="124690"/>
          </a:xfrm>
          <a:prstGeom prst="rect">
            <a:avLst/>
          </a:prstGeom>
        </p:spPr>
      </p:pic>
      <p:pic>
        <p:nvPicPr>
          <p:cNvPr id="4098" name="Picture 2" descr="C:\Users\bwhizzy\Desktop\Grifffith college files\Applied Data Analytics\Police Killings\dashboards screenshots\dashboard 7.PNG"/>
          <p:cNvPicPr>
            <a:picLocks noGrp="1" noChangeAspect="1" noChangeArrowheads="1"/>
          </p:cNvPicPr>
          <p:nvPr>
            <p:ph type="pic" sz="quarter" idx="11"/>
          </p:nvPr>
        </p:nvPicPr>
        <p:blipFill>
          <a:blip r:embed="rId7">
            <a:extLst>
              <a:ext uri="{28A0092B-C50C-407E-A947-70E740481C1C}">
                <a14:useLocalDpi xmlns:a14="http://schemas.microsoft.com/office/drawing/2010/main" val="0"/>
              </a:ext>
            </a:extLst>
          </a:blip>
          <a:srcRect t="4738" b="4738"/>
          <a:stretch>
            <a:fillRect/>
          </a:stretch>
        </p:blipFill>
        <p:spPr bwMode="auto">
          <a:xfrm>
            <a:off x="6788371" y="1027670"/>
            <a:ext cx="5403629" cy="34190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https://cdn.vox-cdn.com/thumbor/S5r0gG3K-9BvYJzXlrYt3SKSqVE=/98x0:1176x809/1200x800/filters:focal(98x0:1176x809)/cdn.vox-cdn.com/uploads/chorus_image/image/46072216/South_Carolina_police_shooting.0.0.png"/>
          <p:cNvPicPr/>
          <p:nvPr/>
        </p:nvPicPr>
        <p:blipFill>
          <a:blip r:embed="rId8">
            <a:extLst>
              <a:ext uri="{28A0092B-C50C-407E-A947-70E740481C1C}">
                <a14:useLocalDpi xmlns:a14="http://schemas.microsoft.com/office/drawing/2010/main" val="0"/>
              </a:ext>
            </a:extLst>
          </a:blip>
          <a:srcRect/>
          <a:stretch>
            <a:fillRect/>
          </a:stretch>
        </p:blipFill>
        <p:spPr bwMode="auto">
          <a:xfrm>
            <a:off x="6835142" y="4446684"/>
            <a:ext cx="5356858" cy="2554617"/>
          </a:xfrm>
          <a:prstGeom prst="rect">
            <a:avLst/>
          </a:prstGeom>
          <a:noFill/>
          <a:ln>
            <a:noFill/>
          </a:ln>
        </p:spPr>
      </p:pic>
    </p:spTree>
    <p:extLst>
      <p:ext uri="{BB962C8B-B14F-4D97-AF65-F5344CB8AC3E}">
        <p14:creationId xmlns:p14="http://schemas.microsoft.com/office/powerpoint/2010/main" val="384691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50"/>
                                        <p:tgtEl>
                                          <p:spTgt spid="7"/>
                                        </p:tgtEl>
                                      </p:cBhvr>
                                    </p:animEffect>
                                  </p:childTnLst>
                                </p:cTn>
                              </p:par>
                            </p:childTnLst>
                          </p:cTn>
                        </p:par>
                        <p:par>
                          <p:cTn id="8" fill="hold">
                            <p:stCondLst>
                              <p:cond delay="750"/>
                            </p:stCondLst>
                            <p:childTnLst>
                              <p:par>
                                <p:cTn id="9" presetID="42"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anim calcmode="lin" valueType="num">
                                      <p:cBhvr>
                                        <p:cTn id="12" dur="500" fill="hold"/>
                                        <p:tgtEl>
                                          <p:spTgt spid="20"/>
                                        </p:tgtEl>
                                        <p:attrNameLst>
                                          <p:attrName>ppt_x</p:attrName>
                                        </p:attrNameLst>
                                      </p:cBhvr>
                                      <p:tavLst>
                                        <p:tav tm="0">
                                          <p:val>
                                            <p:strVal val="#ppt_x"/>
                                          </p:val>
                                        </p:tav>
                                        <p:tav tm="100000">
                                          <p:val>
                                            <p:strVal val="#ppt_x"/>
                                          </p:val>
                                        </p:tav>
                                      </p:tavLst>
                                    </p:anim>
                                    <p:anim calcmode="lin" valueType="num">
                                      <p:cBhvr>
                                        <p:cTn id="13" dur="500" fill="hold"/>
                                        <p:tgtEl>
                                          <p:spTgt spid="20"/>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10"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childTnLst>
                                </p:cTn>
                              </p:par>
                            </p:childTnLst>
                          </p:cTn>
                        </p:par>
                        <p:par>
                          <p:cTn id="18" fill="hold">
                            <p:stCondLst>
                              <p:cond delay="2250"/>
                            </p:stCondLst>
                            <p:childTnLst>
                              <p:par>
                                <p:cTn id="19" presetID="42" presetClass="entr" presetSubtype="0" fill="hold" grpId="0" nodeType="afterEffect" nodePh="1">
                                  <p:stCondLst>
                                    <p:cond delay="0"/>
                                  </p:stCondLst>
                                  <p:endCondLst>
                                    <p:cond evt="begin" delay="0">
                                      <p:tn val="19"/>
                                    </p:cond>
                                  </p:end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7" name="TextBox 6"/>
          <p:cNvSpPr txBox="1"/>
          <p:nvPr/>
        </p:nvSpPr>
        <p:spPr>
          <a:xfrm>
            <a:off x="822083" y="1809836"/>
            <a:ext cx="4641739" cy="800219"/>
          </a:xfrm>
          <a:prstGeom prst="rect">
            <a:avLst/>
          </a:prstGeom>
          <a:noFill/>
        </p:spPr>
        <p:txBody>
          <a:bodyPr wrap="square" rtlCol="0">
            <a:spAutoFit/>
          </a:bodyPr>
          <a:lstStyle/>
          <a:p>
            <a:endParaRPr lang="en-US" sz="1400" dirty="0">
              <a:solidFill>
                <a:schemeClr val="bg2">
                  <a:lumMod val="10000"/>
                </a:schemeClr>
              </a:solidFill>
              <a:latin typeface="Candara" panose="020E0502030303020204" pitchFamily="34" charset="0"/>
            </a:endParaRPr>
          </a:p>
          <a:p>
            <a:endParaRPr lang="en-US" sz="1400" dirty="0">
              <a:solidFill>
                <a:schemeClr val="bg2">
                  <a:lumMod val="10000"/>
                </a:schemeClr>
              </a:solidFill>
              <a:latin typeface="Candara" panose="020E0502030303020204" pitchFamily="34" charset="0"/>
            </a:endParaRPr>
          </a:p>
          <a:p>
            <a:endParaRPr lang="en-US" dirty="0">
              <a:solidFill>
                <a:schemeClr val="bg1">
                  <a:lumMod val="85000"/>
                </a:schemeClr>
              </a:solidFill>
              <a:latin typeface="Candara" panose="020E0502030303020204" pitchFamily="34" charset="0"/>
            </a:endParaRPr>
          </a:p>
        </p:txBody>
      </p:sp>
      <p:grpSp>
        <p:nvGrpSpPr>
          <p:cNvPr id="9" name="Group 8"/>
          <p:cNvGrpSpPr/>
          <p:nvPr/>
        </p:nvGrpSpPr>
        <p:grpSpPr>
          <a:xfrm>
            <a:off x="370046" y="304456"/>
            <a:ext cx="5845156" cy="1077095"/>
            <a:chOff x="587022" y="976809"/>
            <a:chExt cx="5845156" cy="1077095"/>
          </a:xfrm>
        </p:grpSpPr>
        <p:sp>
          <p:nvSpPr>
            <p:cNvPr id="10" name="TextBox 9"/>
            <p:cNvSpPr txBox="1"/>
            <p:nvPr/>
          </p:nvSpPr>
          <p:spPr>
            <a:xfrm>
              <a:off x="587022" y="976809"/>
              <a:ext cx="5508978" cy="769441"/>
            </a:xfrm>
            <a:prstGeom prst="rect">
              <a:avLst/>
            </a:prstGeom>
            <a:noFill/>
          </p:spPr>
          <p:txBody>
            <a:bodyPr wrap="square" rtlCol="0">
              <a:spAutoFit/>
            </a:bodyPr>
            <a:lstStyle/>
            <a:p>
              <a:r>
                <a:rPr lang="en-US" sz="4400" b="1" dirty="0" smtClean="0">
                  <a:solidFill>
                    <a:srgbClr val="56595E"/>
                  </a:solidFill>
                  <a:latin typeface="Candara" panose="020E0502030303020204" pitchFamily="34" charset="0"/>
                </a:rPr>
                <a:t>Dashboard 8</a:t>
              </a:r>
              <a:endParaRPr lang="en-US" sz="4400" b="1" dirty="0">
                <a:solidFill>
                  <a:srgbClr val="56595E"/>
                </a:solidFill>
                <a:latin typeface="Candara" panose="020E0502030303020204" pitchFamily="34" charset="0"/>
              </a:endParaRPr>
            </a:p>
          </p:txBody>
        </p:sp>
        <p:sp>
          <p:nvSpPr>
            <p:cNvPr id="11" name="TextBox 10"/>
            <p:cNvSpPr txBox="1"/>
            <p:nvPr/>
          </p:nvSpPr>
          <p:spPr>
            <a:xfrm>
              <a:off x="612683" y="1684572"/>
              <a:ext cx="5819495" cy="369332"/>
            </a:xfrm>
            <a:prstGeom prst="rect">
              <a:avLst/>
            </a:prstGeom>
            <a:noFill/>
          </p:spPr>
          <p:txBody>
            <a:bodyPr wrap="square" rtlCol="0">
              <a:spAutoFit/>
            </a:bodyPr>
            <a:lstStyle/>
            <a:p>
              <a:endParaRPr lang="en-US" dirty="0">
                <a:solidFill>
                  <a:srgbClr val="62656A"/>
                </a:solidFill>
                <a:latin typeface="Candara" panose="020E0502030303020204" pitchFamily="34" charset="0"/>
              </a:endParaRPr>
            </a:p>
          </p:txBody>
        </p:sp>
      </p:grpSp>
      <p:sp>
        <p:nvSpPr>
          <p:cNvPr id="2" name="Rectangle 1"/>
          <p:cNvSpPr/>
          <p:nvPr/>
        </p:nvSpPr>
        <p:spPr>
          <a:xfrm>
            <a:off x="5581933" y="0"/>
            <a:ext cx="6373505" cy="5909310"/>
          </a:xfrm>
          <a:prstGeom prst="rect">
            <a:avLst/>
          </a:prstGeom>
        </p:spPr>
        <p:txBody>
          <a:bodyPr wrap="square">
            <a:spAutoFit/>
          </a:bodyPr>
          <a:lstStyle/>
          <a:p>
            <a:r>
              <a:rPr lang="en-US" dirty="0"/>
              <a:t>This dashboard links with the above dashboard (dashboard 7) by showing the percentage of ethnicity/race shoot by the police depending if they were fleeing or not.</a:t>
            </a:r>
          </a:p>
          <a:p>
            <a:r>
              <a:rPr lang="en-US" dirty="0"/>
              <a:t>Black people seem to make up the lion’s share of the deceased near the crime riddled areas of Baltimore, DC, and Chicago. Hispanics/Latinos understandably made up more of those killed in Hispanic/Latino population heavy states like California, New Mexico, and Texas, and also made up most of the deceased in border towns by Mexico. Southern California seems to have had a heavy combination of all 3 of the mentioned races/ethnicities. Native American deaths seem to have had the highest concentration near/at the Native American reservations of Arizona and New Mexico.</a:t>
            </a:r>
          </a:p>
          <a:p>
            <a:r>
              <a:rPr lang="en-US" dirty="0"/>
              <a:t>This dashboard could help law enforcement agencies on what to do if a suspect if unarmed and not fleeing or if they are unarmed but fleeing. They could organize re orientation camps for their officers and other weapon handling trainings</a:t>
            </a:r>
            <a:r>
              <a:rPr lang="en-US" dirty="0" smtClean="0"/>
              <a:t>.</a:t>
            </a:r>
          </a:p>
          <a:p>
            <a:endParaRPr lang="en-US" dirty="0"/>
          </a:p>
          <a:p>
            <a:r>
              <a:rPr lang="en-US" dirty="0"/>
              <a:t>Target Audience:  law enforcement agencies, citizens, community leaders and mayors</a:t>
            </a:r>
          </a:p>
          <a:p>
            <a:endParaRPr 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012219"/>
            <a:ext cx="5581933" cy="552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677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par>
                          <p:cTn id="8" fill="hold">
                            <p:stCondLst>
                              <p:cond delay="750"/>
                            </p:stCondLst>
                            <p:childTnLst>
                              <p:par>
                                <p:cTn id="9" presetID="22" presetClass="entr" presetSubtype="1" fill="hold" grpId="0" nodeType="afterEffect" nodePh="1">
                                  <p:stCondLst>
                                    <p:cond delay="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7" name="TextBox 6"/>
          <p:cNvSpPr txBox="1"/>
          <p:nvPr/>
        </p:nvSpPr>
        <p:spPr>
          <a:xfrm>
            <a:off x="822083" y="1809836"/>
            <a:ext cx="4641739" cy="800219"/>
          </a:xfrm>
          <a:prstGeom prst="rect">
            <a:avLst/>
          </a:prstGeom>
          <a:noFill/>
        </p:spPr>
        <p:txBody>
          <a:bodyPr wrap="square" rtlCol="0">
            <a:spAutoFit/>
          </a:bodyPr>
          <a:lstStyle/>
          <a:p>
            <a:endParaRPr lang="en-US" sz="1400" dirty="0">
              <a:solidFill>
                <a:schemeClr val="bg2">
                  <a:lumMod val="10000"/>
                </a:schemeClr>
              </a:solidFill>
              <a:latin typeface="Candara" panose="020E0502030303020204" pitchFamily="34" charset="0"/>
            </a:endParaRPr>
          </a:p>
          <a:p>
            <a:endParaRPr lang="en-US" sz="1400" dirty="0">
              <a:solidFill>
                <a:schemeClr val="bg2">
                  <a:lumMod val="10000"/>
                </a:schemeClr>
              </a:solidFill>
              <a:latin typeface="Candara" panose="020E0502030303020204" pitchFamily="34" charset="0"/>
            </a:endParaRPr>
          </a:p>
          <a:p>
            <a:endParaRPr lang="en-US" dirty="0">
              <a:solidFill>
                <a:schemeClr val="bg1">
                  <a:lumMod val="85000"/>
                </a:schemeClr>
              </a:solidFill>
              <a:latin typeface="Candara" panose="020E0502030303020204" pitchFamily="34" charset="0"/>
            </a:endParaRPr>
          </a:p>
        </p:txBody>
      </p:sp>
      <p:grpSp>
        <p:nvGrpSpPr>
          <p:cNvPr id="9" name="Group 8"/>
          <p:cNvGrpSpPr/>
          <p:nvPr/>
        </p:nvGrpSpPr>
        <p:grpSpPr>
          <a:xfrm>
            <a:off x="370046" y="304456"/>
            <a:ext cx="5845156" cy="1077095"/>
            <a:chOff x="587022" y="976809"/>
            <a:chExt cx="5845156" cy="1077095"/>
          </a:xfrm>
        </p:grpSpPr>
        <p:sp>
          <p:nvSpPr>
            <p:cNvPr id="10" name="TextBox 9"/>
            <p:cNvSpPr txBox="1"/>
            <p:nvPr/>
          </p:nvSpPr>
          <p:spPr>
            <a:xfrm>
              <a:off x="587022" y="976809"/>
              <a:ext cx="5508978" cy="769441"/>
            </a:xfrm>
            <a:prstGeom prst="rect">
              <a:avLst/>
            </a:prstGeom>
            <a:noFill/>
          </p:spPr>
          <p:txBody>
            <a:bodyPr wrap="square" rtlCol="0">
              <a:spAutoFit/>
            </a:bodyPr>
            <a:lstStyle/>
            <a:p>
              <a:r>
                <a:rPr lang="en-US" sz="4400" b="1" dirty="0" smtClean="0">
                  <a:solidFill>
                    <a:srgbClr val="56595E"/>
                  </a:solidFill>
                  <a:latin typeface="Candara" panose="020E0502030303020204" pitchFamily="34" charset="0"/>
                </a:rPr>
                <a:t>Dashboard 9</a:t>
              </a:r>
              <a:endParaRPr lang="en-US" sz="4400" b="1" dirty="0">
                <a:solidFill>
                  <a:srgbClr val="56595E"/>
                </a:solidFill>
                <a:latin typeface="Candara" panose="020E0502030303020204" pitchFamily="34" charset="0"/>
              </a:endParaRPr>
            </a:p>
          </p:txBody>
        </p:sp>
        <p:sp>
          <p:nvSpPr>
            <p:cNvPr id="11" name="TextBox 10"/>
            <p:cNvSpPr txBox="1"/>
            <p:nvPr/>
          </p:nvSpPr>
          <p:spPr>
            <a:xfrm>
              <a:off x="612683" y="1684572"/>
              <a:ext cx="5819495" cy="369332"/>
            </a:xfrm>
            <a:prstGeom prst="rect">
              <a:avLst/>
            </a:prstGeom>
            <a:noFill/>
          </p:spPr>
          <p:txBody>
            <a:bodyPr wrap="square" rtlCol="0">
              <a:spAutoFit/>
            </a:bodyPr>
            <a:lstStyle/>
            <a:p>
              <a:endParaRPr lang="en-US" dirty="0">
                <a:solidFill>
                  <a:srgbClr val="62656A"/>
                </a:solidFill>
                <a:latin typeface="Candara" panose="020E0502030303020204" pitchFamily="34" charset="0"/>
              </a:endParaRPr>
            </a:p>
          </p:txBody>
        </p:sp>
      </p:grpSp>
      <p:sp>
        <p:nvSpPr>
          <p:cNvPr id="2" name="Rectangle 1"/>
          <p:cNvSpPr/>
          <p:nvPr/>
        </p:nvSpPr>
        <p:spPr>
          <a:xfrm>
            <a:off x="5581933" y="0"/>
            <a:ext cx="6373505" cy="6186309"/>
          </a:xfrm>
          <a:prstGeom prst="rect">
            <a:avLst/>
          </a:prstGeom>
        </p:spPr>
        <p:txBody>
          <a:bodyPr wrap="square">
            <a:spAutoFit/>
          </a:bodyPr>
          <a:lstStyle/>
          <a:p>
            <a:r>
              <a:rPr lang="en-US" dirty="0"/>
              <a:t>In this dashboard we are trying to figure out whether or not the officers involved in the shooting turned on the body camera during the shooting. Filtered by states and manner of death.</a:t>
            </a:r>
          </a:p>
          <a:p>
            <a:r>
              <a:rPr lang="en-US" dirty="0"/>
              <a:t>On a general overview we can see that the officers didn’t turn on their body camera with a staggering rate of 89.3% and they turn it on 10.69%. That’s a huge number. There is no excuse that an officer should turn off their body camera while making an arrest. An example would be the officer who shot and killed 18-year-old Paul O’Neal. The officer was wearing a body camera during the shooting, but the camera was turned off at the time.</a:t>
            </a:r>
          </a:p>
          <a:p>
            <a:r>
              <a:rPr lang="en-US" dirty="0"/>
              <a:t>Due to the frequent rate of officers turning of body cameras during shooting, there are plans to make a proposed Tennessee law would make it a felony for police officers to disable their body cams.</a:t>
            </a:r>
            <a:endParaRPr lang="en-US" b="1" dirty="0"/>
          </a:p>
          <a:p>
            <a:r>
              <a:rPr lang="en-US" dirty="0"/>
              <a:t>This dashboard can help decision makers such as law makers and legislators to pass bill to prohibit officers of the law from turning of their body camera.</a:t>
            </a:r>
            <a:endParaRPr lang="en-US" b="1" dirty="0"/>
          </a:p>
          <a:p>
            <a:r>
              <a:rPr lang="en-US" dirty="0"/>
              <a:t> </a:t>
            </a:r>
            <a:endParaRPr lang="en-US" b="1" dirty="0"/>
          </a:p>
          <a:p>
            <a:r>
              <a:rPr lang="en-US" dirty="0"/>
              <a:t>Target Audience:  law makers, legislators, senators, United States government, law enforcement agencies, citizens, community leaders and mayors</a:t>
            </a:r>
          </a:p>
          <a:p>
            <a:endParaRPr lang="en-US" dirty="0"/>
          </a:p>
        </p:txBody>
      </p:sp>
      <p:pic>
        <p:nvPicPr>
          <p:cNvPr id="11266" name="Picture 2" descr="C:\Users\bwhizzy\Desktop\Grifffith college files\Applied Data Analytics\Police Killings\dashboards screenshots\dashboard 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073898"/>
            <a:ext cx="5581933" cy="5531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36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par>
                          <p:cTn id="8" fill="hold">
                            <p:stCondLst>
                              <p:cond delay="750"/>
                            </p:stCondLst>
                            <p:childTnLst>
                              <p:par>
                                <p:cTn id="9" presetID="22" presetClass="entr" presetSubtype="1" fill="hold" grpId="0" nodeType="afterEffect" nodePh="1">
                                  <p:stCondLst>
                                    <p:cond delay="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7" name="TextBox 6"/>
          <p:cNvSpPr txBox="1"/>
          <p:nvPr/>
        </p:nvSpPr>
        <p:spPr>
          <a:xfrm>
            <a:off x="822083" y="1809836"/>
            <a:ext cx="4641739" cy="800219"/>
          </a:xfrm>
          <a:prstGeom prst="rect">
            <a:avLst/>
          </a:prstGeom>
          <a:noFill/>
        </p:spPr>
        <p:txBody>
          <a:bodyPr wrap="square" rtlCol="0">
            <a:spAutoFit/>
          </a:bodyPr>
          <a:lstStyle/>
          <a:p>
            <a:endParaRPr lang="en-US" sz="1400" dirty="0">
              <a:solidFill>
                <a:schemeClr val="bg2">
                  <a:lumMod val="10000"/>
                </a:schemeClr>
              </a:solidFill>
              <a:latin typeface="Candara" panose="020E0502030303020204" pitchFamily="34" charset="0"/>
            </a:endParaRPr>
          </a:p>
          <a:p>
            <a:endParaRPr lang="en-US" sz="1400" dirty="0">
              <a:solidFill>
                <a:schemeClr val="bg2">
                  <a:lumMod val="10000"/>
                </a:schemeClr>
              </a:solidFill>
              <a:latin typeface="Candara" panose="020E0502030303020204" pitchFamily="34" charset="0"/>
            </a:endParaRPr>
          </a:p>
          <a:p>
            <a:endParaRPr lang="en-US" dirty="0">
              <a:solidFill>
                <a:schemeClr val="bg1">
                  <a:lumMod val="85000"/>
                </a:schemeClr>
              </a:solidFill>
              <a:latin typeface="Candara" panose="020E0502030303020204" pitchFamily="34" charset="0"/>
            </a:endParaRPr>
          </a:p>
        </p:txBody>
      </p:sp>
      <p:grpSp>
        <p:nvGrpSpPr>
          <p:cNvPr id="9" name="Group 8"/>
          <p:cNvGrpSpPr/>
          <p:nvPr/>
        </p:nvGrpSpPr>
        <p:grpSpPr>
          <a:xfrm>
            <a:off x="370046" y="304456"/>
            <a:ext cx="5845156" cy="1077095"/>
            <a:chOff x="587022" y="976809"/>
            <a:chExt cx="5845156" cy="1077095"/>
          </a:xfrm>
        </p:grpSpPr>
        <p:sp>
          <p:nvSpPr>
            <p:cNvPr id="10" name="TextBox 9"/>
            <p:cNvSpPr txBox="1"/>
            <p:nvPr/>
          </p:nvSpPr>
          <p:spPr>
            <a:xfrm>
              <a:off x="587022" y="976809"/>
              <a:ext cx="5508978" cy="769441"/>
            </a:xfrm>
            <a:prstGeom prst="rect">
              <a:avLst/>
            </a:prstGeom>
            <a:noFill/>
          </p:spPr>
          <p:txBody>
            <a:bodyPr wrap="square" rtlCol="0">
              <a:spAutoFit/>
            </a:bodyPr>
            <a:lstStyle/>
            <a:p>
              <a:r>
                <a:rPr lang="en-US" sz="4400" b="1" dirty="0" smtClean="0">
                  <a:solidFill>
                    <a:srgbClr val="56595E"/>
                  </a:solidFill>
                  <a:latin typeface="Candara" panose="020E0502030303020204" pitchFamily="34" charset="0"/>
                </a:rPr>
                <a:t>Dashboard 10</a:t>
              </a:r>
              <a:endParaRPr lang="en-US" sz="4400" b="1" dirty="0">
                <a:solidFill>
                  <a:srgbClr val="56595E"/>
                </a:solidFill>
                <a:latin typeface="Candara" panose="020E0502030303020204" pitchFamily="34" charset="0"/>
              </a:endParaRPr>
            </a:p>
          </p:txBody>
        </p:sp>
        <p:sp>
          <p:nvSpPr>
            <p:cNvPr id="11" name="TextBox 10"/>
            <p:cNvSpPr txBox="1"/>
            <p:nvPr/>
          </p:nvSpPr>
          <p:spPr>
            <a:xfrm>
              <a:off x="612683" y="1684572"/>
              <a:ext cx="5819495" cy="369332"/>
            </a:xfrm>
            <a:prstGeom prst="rect">
              <a:avLst/>
            </a:prstGeom>
            <a:noFill/>
          </p:spPr>
          <p:txBody>
            <a:bodyPr wrap="square" rtlCol="0">
              <a:spAutoFit/>
            </a:bodyPr>
            <a:lstStyle/>
            <a:p>
              <a:endParaRPr lang="en-US" dirty="0">
                <a:solidFill>
                  <a:srgbClr val="62656A"/>
                </a:solidFill>
                <a:latin typeface="Candara" panose="020E0502030303020204" pitchFamily="34" charset="0"/>
              </a:endParaRPr>
            </a:p>
          </p:txBody>
        </p:sp>
      </p:grpSp>
      <p:sp>
        <p:nvSpPr>
          <p:cNvPr id="2" name="Rectangle 1"/>
          <p:cNvSpPr/>
          <p:nvPr/>
        </p:nvSpPr>
        <p:spPr>
          <a:xfrm>
            <a:off x="5581933" y="978064"/>
            <a:ext cx="6373505" cy="3970318"/>
          </a:xfrm>
          <a:prstGeom prst="rect">
            <a:avLst/>
          </a:prstGeom>
        </p:spPr>
        <p:txBody>
          <a:bodyPr wrap="square">
            <a:spAutoFit/>
          </a:bodyPr>
          <a:lstStyle/>
          <a:p>
            <a:r>
              <a:rPr lang="en-US" dirty="0"/>
              <a:t>Here we are trying to see if the level of perceived threat is based on race (racial profiling).</a:t>
            </a:r>
          </a:p>
          <a:p>
            <a:r>
              <a:rPr lang="en-US" dirty="0"/>
              <a:t>From the dashboard creating we see if the level threat perceived is to attack 50% of the blacks are killed. That’s a huge number considering the percentage of blacked killed by police officers was almost 25%. So it that 50% of those tagged as attack was shoot and killed.</a:t>
            </a:r>
          </a:p>
          <a:p>
            <a:r>
              <a:rPr lang="en-US" dirty="0"/>
              <a:t>Decision makers can use this dashboard to know the level of threat perceived by officers based on the weapon held by person’s involved and better train they personnel’s on how to deal with the persons involved based on what they armed with</a:t>
            </a:r>
            <a:r>
              <a:rPr lang="en-US" dirty="0" smtClean="0"/>
              <a:t>.</a:t>
            </a:r>
          </a:p>
          <a:p>
            <a:endParaRPr lang="en-US" dirty="0"/>
          </a:p>
          <a:p>
            <a:r>
              <a:rPr lang="en-US" dirty="0"/>
              <a:t>Target Audience:  law enforcement agencies</a:t>
            </a:r>
          </a:p>
          <a:p>
            <a:endParaRPr lang="en-US" dirty="0"/>
          </a:p>
        </p:txBody>
      </p:sp>
      <p:pic>
        <p:nvPicPr>
          <p:cNvPr id="12290" name="Picture 2" descr="C:\Users\bwhizzy\Desktop\Grifffith college files\Applied Data Analytics\Police Killings\dashboards screenshots\dashboard 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12219"/>
            <a:ext cx="5581933" cy="5821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60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par>
                          <p:cTn id="8" fill="hold">
                            <p:stCondLst>
                              <p:cond delay="750"/>
                            </p:stCondLst>
                            <p:childTnLst>
                              <p:par>
                                <p:cTn id="9" presetID="22" presetClass="entr" presetSubtype="1" fill="hold" grpId="0" nodeType="afterEffect" nodePh="1">
                                  <p:stCondLst>
                                    <p:cond delay="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0000"/>
                </a:solidFill>
              </a:rPr>
              <a:t>Domain:</a:t>
            </a:r>
            <a:r>
              <a:rPr lang="en-US" dirty="0">
                <a:solidFill>
                  <a:srgbClr val="FF0000"/>
                </a:solidFill>
              </a:rPr>
              <a:t>  </a:t>
            </a:r>
            <a:r>
              <a:rPr lang="en-US" b="1" dirty="0">
                <a:solidFill>
                  <a:schemeClr val="tx1"/>
                </a:solidFill>
              </a:rPr>
              <a:t>Crimes, Law </a:t>
            </a:r>
            <a:r>
              <a:rPr lang="en-US" b="1" dirty="0" smtClean="0">
                <a:solidFill>
                  <a:schemeClr val="tx1"/>
                </a:solidFill>
              </a:rPr>
              <a:t>enforcement</a:t>
            </a:r>
          </a:p>
          <a:p>
            <a:endParaRPr lang="en-US" dirty="0"/>
          </a:p>
          <a:p>
            <a:r>
              <a:rPr lang="en-US" b="1" dirty="0">
                <a:solidFill>
                  <a:srgbClr val="FF0000"/>
                </a:solidFill>
              </a:rPr>
              <a:t>Link:</a:t>
            </a:r>
            <a:r>
              <a:rPr lang="en-US" dirty="0">
                <a:solidFill>
                  <a:srgbClr val="FF0000"/>
                </a:solidFill>
              </a:rPr>
              <a:t> </a:t>
            </a:r>
            <a:r>
              <a:rPr lang="en-US" u="sng" dirty="0">
                <a:hlinkClick r:id="rId3"/>
              </a:rPr>
              <a:t>https://www.kaggle.com/kwullum/fatal-police-shootings-in-the-us/home#PoliceKillingsUS.csv</a:t>
            </a:r>
            <a:endParaRPr lang="en-US" dirty="0"/>
          </a:p>
          <a:p>
            <a:r>
              <a:rPr lang="en-US" b="1" dirty="0">
                <a:solidFill>
                  <a:schemeClr val="tx1"/>
                </a:solidFill>
              </a:rPr>
              <a:t>This dataset is highly reliable as it’s gotten from the Washington post (a major American daily newspaper).  Since Jan. 1, 2015, The Washington Post has been compiling a database of every fatal shooting in the US by a police officer in the line of duty. It's difficult to find reliable data from before this period, as police killings haven't been comprehensively documented, and the statistics on police brutality are much less available. As a result, a vast number of cases go unreported.</a:t>
            </a:r>
          </a:p>
          <a:p>
            <a:pPr fontAlgn="base"/>
            <a:r>
              <a:rPr lang="en-US" b="1" dirty="0">
                <a:solidFill>
                  <a:schemeClr val="tx1"/>
                </a:solidFill>
              </a:rPr>
              <a:t>The Washington Post is tracking more than a dozen details about each killing - including the race, age and gender of the deceased, whether the person was armed, and whether the victim was experiencing a mental-health crisis. They have gathered this information from law enforcement websites, local new reports, social media, and by monitoring independent databases such as "Killed by police" and "Fatal Encounters". The Post has also conducted additional reporting in many cases.</a:t>
            </a:r>
          </a:p>
          <a:p>
            <a:pPr fontAlgn="base"/>
            <a:r>
              <a:rPr lang="en-US" dirty="0">
                <a:solidFill>
                  <a:srgbClr val="FF0000"/>
                </a:solidFill>
              </a:rPr>
              <a:t>The Washington post online link: </a:t>
            </a:r>
            <a:r>
              <a:rPr lang="en-US" u="sng" dirty="0">
                <a:hlinkClick r:id="rId4"/>
              </a:rPr>
              <a:t>https://www.washingtonpost.com/</a:t>
            </a:r>
            <a:endParaRPr lang="en-US" dirty="0"/>
          </a:p>
          <a:p>
            <a:pPr fontAlgn="base"/>
            <a:r>
              <a:rPr lang="en-US" dirty="0">
                <a:solidFill>
                  <a:srgbClr val="FF0000"/>
                </a:solidFill>
              </a:rPr>
              <a:t>Source of census data:</a:t>
            </a:r>
            <a:r>
              <a:rPr lang="en-US" dirty="0"/>
              <a:t> </a:t>
            </a:r>
            <a:r>
              <a:rPr lang="en-US" dirty="0">
                <a:hlinkClick r:id="rId5"/>
              </a:rPr>
              <a:t>https://factfinder.census.gov/faces/nav/jsf/pages/community_facts.xhtml</a:t>
            </a:r>
            <a:endParaRPr lang="en-US" dirty="0"/>
          </a:p>
          <a:p>
            <a:endParaRPr lang="en-US" dirty="0">
              <a:solidFill>
                <a:schemeClr val="bg2">
                  <a:lumMod val="25000"/>
                </a:schemeClr>
              </a:solidFill>
            </a:endParaRPr>
          </a:p>
        </p:txBody>
      </p:sp>
      <p:sp>
        <p:nvSpPr>
          <p:cNvPr id="2" name="Title 1"/>
          <p:cNvSpPr>
            <a:spLocks noGrp="1"/>
          </p:cNvSpPr>
          <p:nvPr>
            <p:ph type="title" idx="4294967295"/>
          </p:nvPr>
        </p:nvSpPr>
        <p:spPr>
          <a:xfrm>
            <a:off x="2215661" y="444256"/>
            <a:ext cx="6585439" cy="712788"/>
          </a:xfrm>
        </p:spPr>
        <p:txBody>
          <a:bodyPr>
            <a:normAutofit/>
          </a:bodyPr>
          <a:lstStyle/>
          <a:p>
            <a:pPr algn="ctr"/>
            <a:r>
              <a:rPr lang="en-US" sz="3600" b="1" dirty="0" smtClean="0">
                <a:solidFill>
                  <a:schemeClr val="bg2">
                    <a:lumMod val="25000"/>
                  </a:schemeClr>
                </a:solidFill>
                <a:latin typeface="Candara" panose="020E0502030303020204" pitchFamily="34" charset="0"/>
              </a:rPr>
              <a:t>Introduction</a:t>
            </a:r>
            <a:endParaRPr lang="en-US" sz="3600" b="1" dirty="0">
              <a:solidFill>
                <a:schemeClr val="bg2">
                  <a:lumMod val="25000"/>
                </a:schemeClr>
              </a:solidFill>
              <a:latin typeface="Candara" panose="020E0502030303020204" pitchFamily="34" charset="0"/>
            </a:endParaRPr>
          </a:p>
        </p:txBody>
      </p:sp>
    </p:spTree>
    <p:extLst>
      <p:ext uri="{BB962C8B-B14F-4D97-AF65-F5344CB8AC3E}">
        <p14:creationId xmlns:p14="http://schemas.microsoft.com/office/powerpoint/2010/main" val="857264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7" name="TextBox 6"/>
          <p:cNvSpPr txBox="1"/>
          <p:nvPr/>
        </p:nvSpPr>
        <p:spPr>
          <a:xfrm>
            <a:off x="822083" y="1809836"/>
            <a:ext cx="4641739" cy="800219"/>
          </a:xfrm>
          <a:prstGeom prst="rect">
            <a:avLst/>
          </a:prstGeom>
          <a:noFill/>
        </p:spPr>
        <p:txBody>
          <a:bodyPr wrap="square" rtlCol="0">
            <a:spAutoFit/>
          </a:bodyPr>
          <a:lstStyle/>
          <a:p>
            <a:endParaRPr lang="en-US" sz="1400" dirty="0">
              <a:solidFill>
                <a:schemeClr val="bg2">
                  <a:lumMod val="10000"/>
                </a:schemeClr>
              </a:solidFill>
              <a:latin typeface="Candara" panose="020E0502030303020204" pitchFamily="34" charset="0"/>
            </a:endParaRPr>
          </a:p>
          <a:p>
            <a:endParaRPr lang="en-US" sz="1400" dirty="0">
              <a:solidFill>
                <a:schemeClr val="bg2">
                  <a:lumMod val="10000"/>
                </a:schemeClr>
              </a:solidFill>
              <a:latin typeface="Candara" panose="020E0502030303020204" pitchFamily="34" charset="0"/>
            </a:endParaRPr>
          </a:p>
          <a:p>
            <a:endParaRPr lang="en-US" dirty="0">
              <a:solidFill>
                <a:schemeClr val="bg1">
                  <a:lumMod val="85000"/>
                </a:schemeClr>
              </a:solidFill>
              <a:latin typeface="Candara" panose="020E0502030303020204" pitchFamily="34" charset="0"/>
            </a:endParaRPr>
          </a:p>
        </p:txBody>
      </p:sp>
      <p:grpSp>
        <p:nvGrpSpPr>
          <p:cNvPr id="9" name="Group 8"/>
          <p:cNvGrpSpPr/>
          <p:nvPr/>
        </p:nvGrpSpPr>
        <p:grpSpPr>
          <a:xfrm>
            <a:off x="370046" y="304456"/>
            <a:ext cx="5845156" cy="1077095"/>
            <a:chOff x="587022" y="976809"/>
            <a:chExt cx="5845156" cy="1077095"/>
          </a:xfrm>
        </p:grpSpPr>
        <p:sp>
          <p:nvSpPr>
            <p:cNvPr id="10" name="TextBox 9"/>
            <p:cNvSpPr txBox="1"/>
            <p:nvPr/>
          </p:nvSpPr>
          <p:spPr>
            <a:xfrm>
              <a:off x="587022" y="976809"/>
              <a:ext cx="5508978" cy="769441"/>
            </a:xfrm>
            <a:prstGeom prst="rect">
              <a:avLst/>
            </a:prstGeom>
            <a:noFill/>
          </p:spPr>
          <p:txBody>
            <a:bodyPr wrap="square" rtlCol="0">
              <a:spAutoFit/>
            </a:bodyPr>
            <a:lstStyle/>
            <a:p>
              <a:r>
                <a:rPr lang="en-US" sz="4400" b="1" dirty="0" smtClean="0">
                  <a:solidFill>
                    <a:srgbClr val="56595E"/>
                  </a:solidFill>
                  <a:latin typeface="Candara" panose="020E0502030303020204" pitchFamily="34" charset="0"/>
                </a:rPr>
                <a:t>Dashboard 11</a:t>
              </a:r>
              <a:endParaRPr lang="en-US" sz="4400" b="1" dirty="0">
                <a:solidFill>
                  <a:srgbClr val="56595E"/>
                </a:solidFill>
                <a:latin typeface="Candara" panose="020E0502030303020204" pitchFamily="34" charset="0"/>
              </a:endParaRPr>
            </a:p>
          </p:txBody>
        </p:sp>
        <p:sp>
          <p:nvSpPr>
            <p:cNvPr id="11" name="TextBox 10"/>
            <p:cNvSpPr txBox="1"/>
            <p:nvPr/>
          </p:nvSpPr>
          <p:spPr>
            <a:xfrm>
              <a:off x="612683" y="1684572"/>
              <a:ext cx="5819495" cy="369332"/>
            </a:xfrm>
            <a:prstGeom prst="rect">
              <a:avLst/>
            </a:prstGeom>
            <a:noFill/>
          </p:spPr>
          <p:txBody>
            <a:bodyPr wrap="square" rtlCol="0">
              <a:spAutoFit/>
            </a:bodyPr>
            <a:lstStyle/>
            <a:p>
              <a:endParaRPr lang="en-US" dirty="0">
                <a:solidFill>
                  <a:srgbClr val="62656A"/>
                </a:solidFill>
                <a:latin typeface="Candara" panose="020E0502030303020204" pitchFamily="34" charset="0"/>
              </a:endParaRPr>
            </a:p>
          </p:txBody>
        </p:sp>
      </p:grpSp>
      <p:sp>
        <p:nvSpPr>
          <p:cNvPr id="2" name="Rectangle 1"/>
          <p:cNvSpPr/>
          <p:nvPr/>
        </p:nvSpPr>
        <p:spPr>
          <a:xfrm>
            <a:off x="5581933" y="0"/>
            <a:ext cx="6373505" cy="4524315"/>
          </a:xfrm>
          <a:prstGeom prst="rect">
            <a:avLst/>
          </a:prstGeom>
        </p:spPr>
        <p:txBody>
          <a:bodyPr wrap="square">
            <a:spAutoFit/>
          </a:bodyPr>
          <a:lstStyle/>
          <a:p>
            <a:r>
              <a:rPr lang="en-US" dirty="0"/>
              <a:t>This dashboard links with dashboard 10 above. Here we are trying to know the treat level perceived based on the weapon held by the deceased and if the officers involved in the shooting were justified in shooting the deceased based on the level of threat perceived.</a:t>
            </a:r>
          </a:p>
          <a:p>
            <a:r>
              <a:rPr lang="en-US" dirty="0"/>
              <a:t>From the dashboard we can see that those who were armed with guns the level of threat perceived was to attack. They were also cases where the deceased where armed with toy guns and they were also shot (thou we can blame this on ignorance from the part of the police).</a:t>
            </a:r>
          </a:p>
          <a:p>
            <a:r>
              <a:rPr lang="en-US" dirty="0"/>
              <a:t>Decision makers can use this dashboard to know the level of threat perceived by officers based on the weapon held by person’s involved and better train they personnel’s on how to deal with the persons involved based on what they armed with</a:t>
            </a:r>
            <a:r>
              <a:rPr lang="en-US" dirty="0" smtClean="0"/>
              <a:t>.</a:t>
            </a:r>
          </a:p>
          <a:p>
            <a:endParaRPr lang="en-US" dirty="0"/>
          </a:p>
          <a:p>
            <a:r>
              <a:rPr lang="en-US" dirty="0"/>
              <a:t>Target Audience:  law enforcement agencies	</a:t>
            </a:r>
          </a:p>
        </p:txBody>
      </p:sp>
      <p:pic>
        <p:nvPicPr>
          <p:cNvPr id="13314" name="Picture 2" descr="C:\Users\bwhizzy\Desktop\Grifffith college files\Applied Data Analytics\Police Killings\dashboards screenshots\dashboard 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12219"/>
            <a:ext cx="5581932" cy="5872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13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par>
                          <p:cTn id="8" fill="hold">
                            <p:stCondLst>
                              <p:cond delay="750"/>
                            </p:stCondLst>
                            <p:childTnLst>
                              <p:par>
                                <p:cTn id="9" presetID="22" presetClass="entr" presetSubtype="1" fill="hold" grpId="0" nodeType="afterEffect" nodePh="1">
                                  <p:stCondLst>
                                    <p:cond delay="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7" name="TextBox 6"/>
          <p:cNvSpPr txBox="1"/>
          <p:nvPr/>
        </p:nvSpPr>
        <p:spPr>
          <a:xfrm>
            <a:off x="822083" y="1809836"/>
            <a:ext cx="4641739" cy="800219"/>
          </a:xfrm>
          <a:prstGeom prst="rect">
            <a:avLst/>
          </a:prstGeom>
          <a:noFill/>
        </p:spPr>
        <p:txBody>
          <a:bodyPr wrap="square" rtlCol="0">
            <a:spAutoFit/>
          </a:bodyPr>
          <a:lstStyle/>
          <a:p>
            <a:endParaRPr lang="en-US" sz="1400" dirty="0">
              <a:solidFill>
                <a:schemeClr val="bg2">
                  <a:lumMod val="10000"/>
                </a:schemeClr>
              </a:solidFill>
              <a:latin typeface="Candara" panose="020E0502030303020204" pitchFamily="34" charset="0"/>
            </a:endParaRPr>
          </a:p>
          <a:p>
            <a:endParaRPr lang="en-US" sz="1400" dirty="0">
              <a:solidFill>
                <a:schemeClr val="bg2">
                  <a:lumMod val="10000"/>
                </a:schemeClr>
              </a:solidFill>
              <a:latin typeface="Candara" panose="020E0502030303020204" pitchFamily="34" charset="0"/>
            </a:endParaRPr>
          </a:p>
          <a:p>
            <a:endParaRPr lang="en-US" dirty="0">
              <a:solidFill>
                <a:schemeClr val="bg1">
                  <a:lumMod val="85000"/>
                </a:schemeClr>
              </a:solidFill>
              <a:latin typeface="Candara" panose="020E0502030303020204" pitchFamily="34" charset="0"/>
            </a:endParaRPr>
          </a:p>
        </p:txBody>
      </p:sp>
      <p:grpSp>
        <p:nvGrpSpPr>
          <p:cNvPr id="9" name="Group 8"/>
          <p:cNvGrpSpPr/>
          <p:nvPr/>
        </p:nvGrpSpPr>
        <p:grpSpPr>
          <a:xfrm>
            <a:off x="370046" y="304456"/>
            <a:ext cx="5845156" cy="1077095"/>
            <a:chOff x="587022" y="976809"/>
            <a:chExt cx="5845156" cy="1077095"/>
          </a:xfrm>
        </p:grpSpPr>
        <p:sp>
          <p:nvSpPr>
            <p:cNvPr id="10" name="TextBox 9"/>
            <p:cNvSpPr txBox="1"/>
            <p:nvPr/>
          </p:nvSpPr>
          <p:spPr>
            <a:xfrm>
              <a:off x="587022" y="976809"/>
              <a:ext cx="5508978" cy="769441"/>
            </a:xfrm>
            <a:prstGeom prst="rect">
              <a:avLst/>
            </a:prstGeom>
            <a:noFill/>
          </p:spPr>
          <p:txBody>
            <a:bodyPr wrap="square" rtlCol="0">
              <a:spAutoFit/>
            </a:bodyPr>
            <a:lstStyle/>
            <a:p>
              <a:r>
                <a:rPr lang="en-US" sz="4400" b="1" dirty="0" smtClean="0">
                  <a:solidFill>
                    <a:srgbClr val="56595E"/>
                  </a:solidFill>
                  <a:latin typeface="Candara" panose="020E0502030303020204" pitchFamily="34" charset="0"/>
                </a:rPr>
                <a:t>Dashboard 12</a:t>
              </a:r>
              <a:endParaRPr lang="en-US" sz="4400" b="1" dirty="0">
                <a:solidFill>
                  <a:srgbClr val="56595E"/>
                </a:solidFill>
                <a:latin typeface="Candara" panose="020E0502030303020204" pitchFamily="34" charset="0"/>
              </a:endParaRPr>
            </a:p>
          </p:txBody>
        </p:sp>
        <p:sp>
          <p:nvSpPr>
            <p:cNvPr id="11" name="TextBox 10"/>
            <p:cNvSpPr txBox="1"/>
            <p:nvPr/>
          </p:nvSpPr>
          <p:spPr>
            <a:xfrm>
              <a:off x="612683" y="1684572"/>
              <a:ext cx="5819495" cy="369332"/>
            </a:xfrm>
            <a:prstGeom prst="rect">
              <a:avLst/>
            </a:prstGeom>
            <a:noFill/>
          </p:spPr>
          <p:txBody>
            <a:bodyPr wrap="square" rtlCol="0">
              <a:spAutoFit/>
            </a:bodyPr>
            <a:lstStyle/>
            <a:p>
              <a:endParaRPr lang="en-US" dirty="0">
                <a:solidFill>
                  <a:srgbClr val="62656A"/>
                </a:solidFill>
                <a:latin typeface="Candara" panose="020E0502030303020204" pitchFamily="34" charset="0"/>
              </a:endParaRPr>
            </a:p>
          </p:txBody>
        </p:sp>
      </p:grpSp>
      <p:sp>
        <p:nvSpPr>
          <p:cNvPr id="2" name="Rectangle 1"/>
          <p:cNvSpPr/>
          <p:nvPr/>
        </p:nvSpPr>
        <p:spPr>
          <a:xfrm>
            <a:off x="5581933" y="0"/>
            <a:ext cx="6373505" cy="6740307"/>
          </a:xfrm>
          <a:prstGeom prst="rect">
            <a:avLst/>
          </a:prstGeom>
        </p:spPr>
        <p:txBody>
          <a:bodyPr wrap="square">
            <a:spAutoFit/>
          </a:bodyPr>
          <a:lstStyle/>
          <a:p>
            <a:r>
              <a:rPr lang="en-US" dirty="0"/>
              <a:t>Here we are trying to see the age group of those killed, they gender and we are trying to filter or group them by race.</a:t>
            </a:r>
          </a:p>
          <a:p>
            <a:r>
              <a:rPr lang="en-US" dirty="0"/>
              <a:t>The age of Hispanics/Latinos killed tended to be lower than that of Whites killed, and Blacks had the lowest median age out of the groups. The median ages for the killed among Whites, Hispanics/Latinos and Blacks were 38, 31 and 30 respectively. However, it is important to note that the median ages for these groups for the general US population are 42.9, 28.1 and 33.3, respectively. That at least explains why the group of Whites killed had the highest median age. The tail end of the graphs for Whites also extended a lot further into older ages, but it’s understandable that they had more outliers as they made up over half the data-set. It’s also worth noting that the median age for Hispanics/Latinos in the US is driven down by the fact that a large portion of their community is 1st generation immigrants who tend to be younger than the US average age. They also tend to have more kids than the other 2 groups. </a:t>
            </a:r>
          </a:p>
          <a:p>
            <a:r>
              <a:rPr lang="en-US" dirty="0"/>
              <a:t>This dashboard can help community leaders and mayors engage the youths and different age brackets in programs that can benefit them such as vocational trainings, jobs, activities to keep them from crime and off the streets. </a:t>
            </a:r>
            <a:endParaRPr lang="en-US" dirty="0" smtClean="0"/>
          </a:p>
          <a:p>
            <a:endParaRPr lang="en-US" dirty="0"/>
          </a:p>
          <a:p>
            <a:r>
              <a:rPr lang="en-US" dirty="0"/>
              <a:t>Target Audience: citizens, community leaders and mayors</a:t>
            </a:r>
          </a:p>
          <a:p>
            <a:endParaRPr lang="en-US" dirty="0"/>
          </a:p>
        </p:txBody>
      </p:sp>
      <p:pic>
        <p:nvPicPr>
          <p:cNvPr id="14338" name="Picture 2" descr="C:\Users\bwhizzy\Desktop\Grifffith college files\Applied Data Analytics\Police Killings\dashboards screenshots\dashboard 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50" y="969963"/>
            <a:ext cx="5476683" cy="5888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50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par>
                          <p:cTn id="8" fill="hold">
                            <p:stCondLst>
                              <p:cond delay="750"/>
                            </p:stCondLst>
                            <p:childTnLst>
                              <p:par>
                                <p:cTn id="9" presetID="22" presetClass="entr" presetSubtype="1" fill="hold" grpId="0" nodeType="afterEffect" nodePh="1">
                                  <p:stCondLst>
                                    <p:cond delay="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7" name="TextBox 6"/>
          <p:cNvSpPr txBox="1"/>
          <p:nvPr/>
        </p:nvSpPr>
        <p:spPr>
          <a:xfrm>
            <a:off x="822083" y="1809836"/>
            <a:ext cx="4641739" cy="800219"/>
          </a:xfrm>
          <a:prstGeom prst="rect">
            <a:avLst/>
          </a:prstGeom>
          <a:noFill/>
        </p:spPr>
        <p:txBody>
          <a:bodyPr wrap="square" rtlCol="0">
            <a:spAutoFit/>
          </a:bodyPr>
          <a:lstStyle/>
          <a:p>
            <a:endParaRPr lang="en-US" sz="1400" dirty="0" smtClean="0">
              <a:solidFill>
                <a:schemeClr val="bg2">
                  <a:lumMod val="10000"/>
                </a:schemeClr>
              </a:solidFill>
              <a:latin typeface="Candara" panose="020E0502030303020204" pitchFamily="34" charset="0"/>
            </a:endParaRPr>
          </a:p>
          <a:p>
            <a:endParaRPr lang="en-US" sz="1400" dirty="0" smtClean="0">
              <a:solidFill>
                <a:schemeClr val="bg2">
                  <a:lumMod val="10000"/>
                </a:schemeClr>
              </a:solidFill>
              <a:latin typeface="Candara" panose="020E0502030303020204" pitchFamily="34" charset="0"/>
            </a:endParaRPr>
          </a:p>
          <a:p>
            <a:endParaRPr lang="en-US" dirty="0">
              <a:solidFill>
                <a:schemeClr val="bg1">
                  <a:lumMod val="85000"/>
                </a:schemeClr>
              </a:solidFill>
              <a:latin typeface="Candara" panose="020E0502030303020204" pitchFamily="34" charset="0"/>
            </a:endParaRPr>
          </a:p>
        </p:txBody>
      </p:sp>
      <p:grpSp>
        <p:nvGrpSpPr>
          <p:cNvPr id="9" name="Group 8"/>
          <p:cNvGrpSpPr/>
          <p:nvPr/>
        </p:nvGrpSpPr>
        <p:grpSpPr>
          <a:xfrm>
            <a:off x="370046" y="304456"/>
            <a:ext cx="5845156" cy="1077095"/>
            <a:chOff x="587022" y="976809"/>
            <a:chExt cx="5845156" cy="1077095"/>
          </a:xfrm>
        </p:grpSpPr>
        <p:sp>
          <p:nvSpPr>
            <p:cNvPr id="10" name="TextBox 9"/>
            <p:cNvSpPr txBox="1"/>
            <p:nvPr/>
          </p:nvSpPr>
          <p:spPr>
            <a:xfrm>
              <a:off x="587022" y="976809"/>
              <a:ext cx="5508978" cy="769441"/>
            </a:xfrm>
            <a:prstGeom prst="rect">
              <a:avLst/>
            </a:prstGeom>
            <a:noFill/>
          </p:spPr>
          <p:txBody>
            <a:bodyPr wrap="square" rtlCol="0">
              <a:spAutoFit/>
            </a:bodyPr>
            <a:lstStyle/>
            <a:p>
              <a:r>
                <a:rPr lang="en-US" sz="4400" b="1" dirty="0" smtClean="0">
                  <a:solidFill>
                    <a:srgbClr val="56595E"/>
                  </a:solidFill>
                  <a:latin typeface="Candara" panose="020E0502030303020204" pitchFamily="34" charset="0"/>
                </a:rPr>
                <a:t>Dashboard 13</a:t>
              </a:r>
              <a:endParaRPr lang="en-US" sz="4400" b="1" dirty="0">
                <a:solidFill>
                  <a:srgbClr val="56595E"/>
                </a:solidFill>
                <a:latin typeface="Candara" panose="020E0502030303020204" pitchFamily="34" charset="0"/>
              </a:endParaRPr>
            </a:p>
          </p:txBody>
        </p:sp>
        <p:sp>
          <p:nvSpPr>
            <p:cNvPr id="11" name="TextBox 10"/>
            <p:cNvSpPr txBox="1"/>
            <p:nvPr/>
          </p:nvSpPr>
          <p:spPr>
            <a:xfrm>
              <a:off x="612683" y="1684572"/>
              <a:ext cx="5819495" cy="369332"/>
            </a:xfrm>
            <a:prstGeom prst="rect">
              <a:avLst/>
            </a:prstGeom>
            <a:noFill/>
          </p:spPr>
          <p:txBody>
            <a:bodyPr wrap="square" rtlCol="0">
              <a:spAutoFit/>
            </a:bodyPr>
            <a:lstStyle/>
            <a:p>
              <a:endParaRPr lang="en-US" dirty="0">
                <a:solidFill>
                  <a:srgbClr val="62656A"/>
                </a:solidFill>
                <a:latin typeface="Candara" panose="020E0502030303020204" pitchFamily="34" charset="0"/>
              </a:endParaRPr>
            </a:p>
          </p:txBody>
        </p:sp>
      </p:grpSp>
      <p:sp>
        <p:nvSpPr>
          <p:cNvPr id="2" name="Rectangle 1"/>
          <p:cNvSpPr/>
          <p:nvPr/>
        </p:nvSpPr>
        <p:spPr>
          <a:xfrm>
            <a:off x="5581933" y="0"/>
            <a:ext cx="6373505" cy="5632311"/>
          </a:xfrm>
          <a:prstGeom prst="rect">
            <a:avLst/>
          </a:prstGeom>
        </p:spPr>
        <p:txBody>
          <a:bodyPr wrap="square">
            <a:spAutoFit/>
          </a:bodyPr>
          <a:lstStyle/>
          <a:p>
            <a:r>
              <a:rPr lang="en-US" dirty="0"/>
              <a:t>In this dashboard we are trying to know the armed status break down by race and try what cause of actions to officer take depending on the race.</a:t>
            </a:r>
          </a:p>
          <a:p>
            <a:r>
              <a:rPr lang="en-US" i="1" dirty="0"/>
              <a:t>If we assume</a:t>
            </a:r>
            <a:r>
              <a:rPr lang="en-US" dirty="0"/>
              <a:t> that our data represents the general trends for police killings today, then Black people that are killed are more likely to be armed with a firearm (49.1% were in this case) than any other racial/ethnic group. It would also imply that they are less likely than any other racial/ethnic group to be armed with a knife when killed. More interestingly, if we exclude the 7 Arab-Americans, this would imply that black people are more likely than any other racial/ethnic group to be unarmed when killed (20.9% of black people killed in 2015 were unarmed). These insights, if true, can relate to the highly debated discussion of whether stereotypes associating black people with having firearms lead to more killings of unarmed black people</a:t>
            </a:r>
            <a:r>
              <a:rPr lang="en-US" dirty="0" smtClean="0"/>
              <a:t>.</a:t>
            </a:r>
          </a:p>
          <a:p>
            <a:endParaRPr lang="en-US" dirty="0"/>
          </a:p>
          <a:p>
            <a:r>
              <a:rPr lang="en-US" dirty="0"/>
              <a:t>Target Audience: citizens, community leaders and mayors, law enforcement agencies</a:t>
            </a:r>
          </a:p>
          <a:p>
            <a:r>
              <a:rPr lang="en-US" dirty="0"/>
              <a:t> </a:t>
            </a:r>
          </a:p>
          <a:p>
            <a:endParaRPr lang="en-US" dirty="0"/>
          </a:p>
        </p:txBody>
      </p:sp>
      <p:pic>
        <p:nvPicPr>
          <p:cNvPr id="15362" name="Picture 2" descr="C:\Users\bwhizzy\Desktop\Grifffith college files\Applied Data Analytics\Police Killings\dashboards screenshots\dashboard 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012219"/>
            <a:ext cx="5581932" cy="5421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00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par>
                          <p:cTn id="8" fill="hold">
                            <p:stCondLst>
                              <p:cond delay="750"/>
                            </p:stCondLst>
                            <p:childTnLst>
                              <p:par>
                                <p:cTn id="9" presetID="22" presetClass="entr" presetSubtype="1" fill="hold" grpId="0" nodeType="afterEffect" nodePh="1">
                                  <p:stCondLst>
                                    <p:cond delay="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7" name="TextBox 6"/>
          <p:cNvSpPr txBox="1"/>
          <p:nvPr/>
        </p:nvSpPr>
        <p:spPr>
          <a:xfrm>
            <a:off x="822083" y="1809836"/>
            <a:ext cx="4641739" cy="800219"/>
          </a:xfrm>
          <a:prstGeom prst="rect">
            <a:avLst/>
          </a:prstGeom>
          <a:noFill/>
        </p:spPr>
        <p:txBody>
          <a:bodyPr wrap="square" rtlCol="0">
            <a:spAutoFit/>
          </a:bodyPr>
          <a:lstStyle/>
          <a:p>
            <a:endParaRPr lang="en-US" sz="1400" dirty="0" smtClean="0">
              <a:solidFill>
                <a:schemeClr val="bg2">
                  <a:lumMod val="10000"/>
                </a:schemeClr>
              </a:solidFill>
              <a:latin typeface="Candara" panose="020E0502030303020204" pitchFamily="34" charset="0"/>
            </a:endParaRPr>
          </a:p>
          <a:p>
            <a:endParaRPr lang="en-US" sz="1400" dirty="0" smtClean="0">
              <a:solidFill>
                <a:schemeClr val="bg2">
                  <a:lumMod val="10000"/>
                </a:schemeClr>
              </a:solidFill>
              <a:latin typeface="Candara" panose="020E0502030303020204" pitchFamily="34" charset="0"/>
            </a:endParaRPr>
          </a:p>
          <a:p>
            <a:endParaRPr lang="en-US" dirty="0">
              <a:solidFill>
                <a:schemeClr val="bg1">
                  <a:lumMod val="85000"/>
                </a:schemeClr>
              </a:solidFill>
              <a:latin typeface="Candara" panose="020E0502030303020204" pitchFamily="34" charset="0"/>
            </a:endParaRPr>
          </a:p>
        </p:txBody>
      </p:sp>
      <p:grpSp>
        <p:nvGrpSpPr>
          <p:cNvPr id="9" name="Group 8"/>
          <p:cNvGrpSpPr/>
          <p:nvPr/>
        </p:nvGrpSpPr>
        <p:grpSpPr>
          <a:xfrm>
            <a:off x="370046" y="304456"/>
            <a:ext cx="5845156" cy="1077095"/>
            <a:chOff x="587022" y="976809"/>
            <a:chExt cx="5845156" cy="1077095"/>
          </a:xfrm>
        </p:grpSpPr>
        <p:sp>
          <p:nvSpPr>
            <p:cNvPr id="10" name="TextBox 9"/>
            <p:cNvSpPr txBox="1"/>
            <p:nvPr/>
          </p:nvSpPr>
          <p:spPr>
            <a:xfrm>
              <a:off x="587022" y="976809"/>
              <a:ext cx="5508978" cy="769441"/>
            </a:xfrm>
            <a:prstGeom prst="rect">
              <a:avLst/>
            </a:prstGeom>
            <a:noFill/>
          </p:spPr>
          <p:txBody>
            <a:bodyPr wrap="square" rtlCol="0">
              <a:spAutoFit/>
            </a:bodyPr>
            <a:lstStyle/>
            <a:p>
              <a:r>
                <a:rPr lang="en-US" sz="4400" b="1" dirty="0" smtClean="0">
                  <a:solidFill>
                    <a:srgbClr val="56595E"/>
                  </a:solidFill>
                  <a:latin typeface="Candara" panose="020E0502030303020204" pitchFamily="34" charset="0"/>
                </a:rPr>
                <a:t>Dashboard 14</a:t>
              </a:r>
              <a:endParaRPr lang="en-US" sz="4400" b="1" dirty="0">
                <a:solidFill>
                  <a:srgbClr val="56595E"/>
                </a:solidFill>
                <a:latin typeface="Candara" panose="020E0502030303020204" pitchFamily="34" charset="0"/>
              </a:endParaRPr>
            </a:p>
          </p:txBody>
        </p:sp>
        <p:sp>
          <p:nvSpPr>
            <p:cNvPr id="11" name="TextBox 10"/>
            <p:cNvSpPr txBox="1"/>
            <p:nvPr/>
          </p:nvSpPr>
          <p:spPr>
            <a:xfrm>
              <a:off x="612683" y="1684572"/>
              <a:ext cx="5819495" cy="369332"/>
            </a:xfrm>
            <a:prstGeom prst="rect">
              <a:avLst/>
            </a:prstGeom>
            <a:noFill/>
          </p:spPr>
          <p:txBody>
            <a:bodyPr wrap="square" rtlCol="0">
              <a:spAutoFit/>
            </a:bodyPr>
            <a:lstStyle/>
            <a:p>
              <a:endParaRPr lang="en-US" dirty="0">
                <a:solidFill>
                  <a:srgbClr val="62656A"/>
                </a:solidFill>
                <a:latin typeface="Candara" panose="020E0502030303020204" pitchFamily="34" charset="0"/>
              </a:endParaRPr>
            </a:p>
          </p:txBody>
        </p:sp>
      </p:grpSp>
      <p:sp>
        <p:nvSpPr>
          <p:cNvPr id="2" name="Rectangle 1"/>
          <p:cNvSpPr/>
          <p:nvPr/>
        </p:nvSpPr>
        <p:spPr>
          <a:xfrm>
            <a:off x="5581933" y="0"/>
            <a:ext cx="6373505" cy="5632311"/>
          </a:xfrm>
          <a:prstGeom prst="rect">
            <a:avLst/>
          </a:prstGeom>
        </p:spPr>
        <p:txBody>
          <a:bodyPr wrap="square">
            <a:spAutoFit/>
          </a:bodyPr>
          <a:lstStyle/>
          <a:p>
            <a:r>
              <a:rPr lang="en-US" dirty="0"/>
              <a:t>In this dashboard we are grouping each age group by weapons mostly used by them. We are filtering by states and race.</a:t>
            </a:r>
          </a:p>
          <a:p>
            <a:r>
              <a:rPr lang="en-US" dirty="0"/>
              <a:t> It intuitively makes sense that the oldest group had the highest percentage of white people. The percentage of white people tends to be higher in older age-groups in the US. The second one is quite interesting. Out of the age-groups, the minors (less than 18) killed had the lowest percentage of cases where they were armed with either a fire-arm or a knife. The under-18 group also had the highest percentage (26.3%) of cases where those killed were unarmed. Note that there isn’t enough information here to conclude that these statistics are reflective of the general population. But if they are found to be representative with further analysis, there should be cause for concern.</a:t>
            </a:r>
          </a:p>
          <a:p>
            <a:r>
              <a:rPr lang="en-US" dirty="0"/>
              <a:t>This dashboard can help community leaders and mayors engage the youths and different age brackets in programs that can benefit them such as vocational trainings, jobs, activities to keep them from crime and off the streets. </a:t>
            </a:r>
            <a:endParaRPr lang="en-US" dirty="0" smtClean="0"/>
          </a:p>
          <a:p>
            <a:endParaRPr lang="en-US" dirty="0"/>
          </a:p>
          <a:p>
            <a:r>
              <a:rPr lang="en-US" dirty="0"/>
              <a:t>Target Audience: citizens, community leaders and mayors</a:t>
            </a:r>
          </a:p>
          <a:p>
            <a:endParaRPr lang="en-US" dirty="0"/>
          </a:p>
        </p:txBody>
      </p:sp>
      <p:pic>
        <p:nvPicPr>
          <p:cNvPr id="16386" name="Picture 2" descr="C:\Users\bwhizzy\Desktop\Grifffith college files\Applied Data Analytics\Police Killings\dashboards screenshots\dashboard 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012219"/>
            <a:ext cx="5581932" cy="579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18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par>
                          <p:cTn id="8" fill="hold">
                            <p:stCondLst>
                              <p:cond delay="750"/>
                            </p:stCondLst>
                            <p:childTnLst>
                              <p:par>
                                <p:cTn id="9" presetID="22" presetClass="entr" presetSubtype="1" fill="hold" grpId="0" nodeType="afterEffect" nodePh="1">
                                  <p:stCondLst>
                                    <p:cond delay="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7" name="TextBox 6"/>
          <p:cNvSpPr txBox="1"/>
          <p:nvPr/>
        </p:nvSpPr>
        <p:spPr>
          <a:xfrm>
            <a:off x="822083" y="1809836"/>
            <a:ext cx="4641739" cy="800219"/>
          </a:xfrm>
          <a:prstGeom prst="rect">
            <a:avLst/>
          </a:prstGeom>
          <a:noFill/>
        </p:spPr>
        <p:txBody>
          <a:bodyPr wrap="square" rtlCol="0">
            <a:spAutoFit/>
          </a:bodyPr>
          <a:lstStyle/>
          <a:p>
            <a:endParaRPr lang="en-US" sz="1400" dirty="0" smtClean="0">
              <a:solidFill>
                <a:schemeClr val="bg2">
                  <a:lumMod val="10000"/>
                </a:schemeClr>
              </a:solidFill>
              <a:latin typeface="Candara" panose="020E0502030303020204" pitchFamily="34" charset="0"/>
            </a:endParaRPr>
          </a:p>
          <a:p>
            <a:endParaRPr lang="en-US" sz="1400" dirty="0" smtClean="0">
              <a:solidFill>
                <a:schemeClr val="bg2">
                  <a:lumMod val="10000"/>
                </a:schemeClr>
              </a:solidFill>
              <a:latin typeface="Candara" panose="020E0502030303020204" pitchFamily="34" charset="0"/>
            </a:endParaRPr>
          </a:p>
          <a:p>
            <a:endParaRPr lang="en-US" dirty="0">
              <a:solidFill>
                <a:schemeClr val="bg1">
                  <a:lumMod val="85000"/>
                </a:schemeClr>
              </a:solidFill>
              <a:latin typeface="Candara" panose="020E0502030303020204" pitchFamily="34" charset="0"/>
            </a:endParaRPr>
          </a:p>
        </p:txBody>
      </p:sp>
      <p:grpSp>
        <p:nvGrpSpPr>
          <p:cNvPr id="9" name="Group 8"/>
          <p:cNvGrpSpPr/>
          <p:nvPr/>
        </p:nvGrpSpPr>
        <p:grpSpPr>
          <a:xfrm>
            <a:off x="370046" y="304456"/>
            <a:ext cx="5845156" cy="1077095"/>
            <a:chOff x="587022" y="976809"/>
            <a:chExt cx="5845156" cy="1077095"/>
          </a:xfrm>
        </p:grpSpPr>
        <p:sp>
          <p:nvSpPr>
            <p:cNvPr id="10" name="TextBox 9"/>
            <p:cNvSpPr txBox="1"/>
            <p:nvPr/>
          </p:nvSpPr>
          <p:spPr>
            <a:xfrm>
              <a:off x="587022" y="976809"/>
              <a:ext cx="5508978" cy="769441"/>
            </a:xfrm>
            <a:prstGeom prst="rect">
              <a:avLst/>
            </a:prstGeom>
            <a:noFill/>
          </p:spPr>
          <p:txBody>
            <a:bodyPr wrap="square" rtlCol="0">
              <a:spAutoFit/>
            </a:bodyPr>
            <a:lstStyle/>
            <a:p>
              <a:r>
                <a:rPr lang="en-US" sz="4400" b="1" dirty="0" smtClean="0">
                  <a:solidFill>
                    <a:srgbClr val="56595E"/>
                  </a:solidFill>
                  <a:latin typeface="Candara" panose="020E0502030303020204" pitchFamily="34" charset="0"/>
                </a:rPr>
                <a:t>Dashboard 15</a:t>
              </a:r>
              <a:endParaRPr lang="en-US" sz="4400" b="1" dirty="0">
                <a:solidFill>
                  <a:srgbClr val="56595E"/>
                </a:solidFill>
                <a:latin typeface="Candara" panose="020E0502030303020204" pitchFamily="34" charset="0"/>
              </a:endParaRPr>
            </a:p>
          </p:txBody>
        </p:sp>
        <p:sp>
          <p:nvSpPr>
            <p:cNvPr id="11" name="TextBox 10"/>
            <p:cNvSpPr txBox="1"/>
            <p:nvPr/>
          </p:nvSpPr>
          <p:spPr>
            <a:xfrm>
              <a:off x="612683" y="1684572"/>
              <a:ext cx="5819495" cy="369332"/>
            </a:xfrm>
            <a:prstGeom prst="rect">
              <a:avLst/>
            </a:prstGeom>
            <a:noFill/>
          </p:spPr>
          <p:txBody>
            <a:bodyPr wrap="square" rtlCol="0">
              <a:spAutoFit/>
            </a:bodyPr>
            <a:lstStyle/>
            <a:p>
              <a:endParaRPr lang="en-US" dirty="0">
                <a:solidFill>
                  <a:srgbClr val="62656A"/>
                </a:solidFill>
                <a:latin typeface="Candara" panose="020E0502030303020204" pitchFamily="34" charset="0"/>
              </a:endParaRPr>
            </a:p>
          </p:txBody>
        </p:sp>
      </p:grpSp>
      <p:sp>
        <p:nvSpPr>
          <p:cNvPr id="2" name="Rectangle 1"/>
          <p:cNvSpPr/>
          <p:nvPr/>
        </p:nvSpPr>
        <p:spPr>
          <a:xfrm>
            <a:off x="5581933" y="0"/>
            <a:ext cx="6373505" cy="3416320"/>
          </a:xfrm>
          <a:prstGeom prst="rect">
            <a:avLst/>
          </a:prstGeom>
        </p:spPr>
        <p:txBody>
          <a:bodyPr wrap="square">
            <a:spAutoFit/>
          </a:bodyPr>
          <a:lstStyle/>
          <a:p>
            <a:r>
              <a:rPr lang="en-US" dirty="0"/>
              <a:t>In this dashboard we group each killing by month and try to figure out what most had the most killings in each state, cities and what percentage of race or ethnicity was killed.</a:t>
            </a:r>
          </a:p>
          <a:p>
            <a:r>
              <a:rPr lang="en-US" dirty="0"/>
              <a:t>We can see that there is a cyclic trend here with periods of highs and lows. We cannot say this is a seasonal trend as we only have dataset for one year. We can see there is peak in police shootings in June. We can’t say for certain why there is an increase in June and if we had perhaps other information, we can analyze it better</a:t>
            </a:r>
            <a:r>
              <a:rPr lang="en-US" dirty="0" smtClean="0"/>
              <a:t>.</a:t>
            </a:r>
          </a:p>
          <a:p>
            <a:endParaRPr lang="en-US" dirty="0"/>
          </a:p>
          <a:p>
            <a:r>
              <a:rPr lang="en-US" dirty="0"/>
              <a:t>Target Audience: citizens, community leaders and mayors, law enforcement agencies</a:t>
            </a:r>
          </a:p>
          <a:p>
            <a:endParaRPr lang="en-US" dirty="0"/>
          </a:p>
        </p:txBody>
      </p:sp>
      <p:pic>
        <p:nvPicPr>
          <p:cNvPr id="17410" name="Picture 2" descr="C:\Users\bwhizzy\Desktop\Grifffith college files\Applied Data Analytics\Police Killings\dashboards screenshots\dashboard 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35" y="1073896"/>
            <a:ext cx="5486398" cy="5558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71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par>
                          <p:cTn id="8" fill="hold">
                            <p:stCondLst>
                              <p:cond delay="750"/>
                            </p:stCondLst>
                            <p:childTnLst>
                              <p:par>
                                <p:cTn id="9" presetID="22" presetClass="entr" presetSubtype="1" fill="hold" grpId="0" nodeType="afterEffect" nodePh="1">
                                  <p:stCondLst>
                                    <p:cond delay="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 xmlns:a16="http://schemas.microsoft.com/office/drawing/2014/main" id="{25E82474-B5E4-4EEC-8510-8A8280819315}"/>
              </a:ext>
            </a:extLst>
          </p:cNvPr>
          <p:cNvSpPr/>
          <p:nvPr/>
        </p:nvSpPr>
        <p:spPr>
          <a:xfrm>
            <a:off x="355850" y="3"/>
            <a:ext cx="6484883" cy="6857999"/>
          </a:xfrm>
          <a:custGeom>
            <a:avLst/>
            <a:gdLst>
              <a:gd name="connsiteX0" fmla="*/ 0 w 6484883"/>
              <a:gd name="connsiteY0" fmla="*/ 0 h 6857999"/>
              <a:gd name="connsiteX1" fmla="*/ 2985930 w 6484883"/>
              <a:gd name="connsiteY1" fmla="*/ 0 h 6857999"/>
              <a:gd name="connsiteX2" fmla="*/ 6484883 w 6484883"/>
              <a:gd name="connsiteY2" fmla="*/ 3547272 h 6857999"/>
              <a:gd name="connsiteX3" fmla="*/ 3151588 w 6484883"/>
              <a:gd name="connsiteY3" fmla="*/ 6857999 h 6857999"/>
              <a:gd name="connsiteX4" fmla="*/ 208775 w 6484883"/>
              <a:gd name="connsiteY4" fmla="*/ 6857999 h 6857999"/>
              <a:gd name="connsiteX5" fmla="*/ 3529218 w 6484883"/>
              <a:gd name="connsiteY5" fmla="*/ 3560038 h 6857999"/>
              <a:gd name="connsiteX6" fmla="*/ 1041442 w 6484883"/>
              <a:gd name="connsiteY6" fmla="*/ 1055304 h 6857999"/>
              <a:gd name="connsiteX7" fmla="*/ 1041183 w 6484883"/>
              <a:gd name="connsiteY7" fmla="*/ 10555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4883" h="6857999">
                <a:moveTo>
                  <a:pt x="0" y="0"/>
                </a:moveTo>
                <a:lnTo>
                  <a:pt x="2985930" y="0"/>
                </a:lnTo>
                <a:lnTo>
                  <a:pt x="6484883" y="3547272"/>
                </a:lnTo>
                <a:lnTo>
                  <a:pt x="3151588" y="6857999"/>
                </a:lnTo>
                <a:lnTo>
                  <a:pt x="208775" y="6857999"/>
                </a:lnTo>
                <a:lnTo>
                  <a:pt x="3529218" y="3560038"/>
                </a:lnTo>
                <a:lnTo>
                  <a:pt x="1041442" y="1055304"/>
                </a:lnTo>
                <a:lnTo>
                  <a:pt x="1041183" y="1055561"/>
                </a:lnTo>
                <a:close/>
              </a:path>
            </a:pathLst>
          </a:custGeom>
          <a:blipFill dpi="0" rotWithShape="1">
            <a:blip r:embed="rId3"/>
            <a:srcRect/>
            <a:stretch>
              <a:fillRect/>
            </a:stretch>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Box 11">
            <a:extLst>
              <a:ext uri="{FF2B5EF4-FFF2-40B4-BE49-F238E27FC236}">
                <a16:creationId xmlns="" xmlns:a16="http://schemas.microsoft.com/office/drawing/2014/main" id="{9C69C62A-F666-4C51-9C10-DEA8816C718F}"/>
              </a:ext>
            </a:extLst>
          </p:cNvPr>
          <p:cNvSpPr txBox="1"/>
          <p:nvPr/>
        </p:nvSpPr>
        <p:spPr>
          <a:xfrm>
            <a:off x="6310489" y="258228"/>
            <a:ext cx="5508978" cy="1200329"/>
          </a:xfrm>
          <a:prstGeom prst="rect">
            <a:avLst/>
          </a:prstGeom>
          <a:noFill/>
        </p:spPr>
        <p:txBody>
          <a:bodyPr wrap="square" rtlCol="0">
            <a:spAutoFit/>
          </a:bodyPr>
          <a:lstStyle/>
          <a:p>
            <a:r>
              <a:rPr lang="en-US" dirty="0"/>
              <a:t> </a:t>
            </a:r>
            <a:r>
              <a:rPr lang="en-US" sz="2400" b="1" dirty="0"/>
              <a:t>Part II </a:t>
            </a:r>
          </a:p>
          <a:p>
            <a:r>
              <a:rPr lang="en-US" sz="2400" b="1" dirty="0"/>
              <a:t>Predictive Analytics and Visualization of Insights</a:t>
            </a:r>
            <a:endParaRPr lang="en-US" sz="2400" b="1" dirty="0">
              <a:solidFill>
                <a:srgbClr val="56595E"/>
              </a:solidFill>
              <a:latin typeface="Candara" panose="020E0502030303020204" pitchFamily="34" charset="0"/>
            </a:endParaRPr>
          </a:p>
        </p:txBody>
      </p:sp>
      <p:sp>
        <p:nvSpPr>
          <p:cNvPr id="13" name="TextBox 12">
            <a:extLst>
              <a:ext uri="{FF2B5EF4-FFF2-40B4-BE49-F238E27FC236}">
                <a16:creationId xmlns="" xmlns:a16="http://schemas.microsoft.com/office/drawing/2014/main" id="{719C55B8-A8BB-4CB6-BB34-CB387811568A}"/>
              </a:ext>
            </a:extLst>
          </p:cNvPr>
          <p:cNvSpPr txBox="1"/>
          <p:nvPr/>
        </p:nvSpPr>
        <p:spPr>
          <a:xfrm>
            <a:off x="7180610" y="1562896"/>
            <a:ext cx="4355411" cy="4801314"/>
          </a:xfrm>
          <a:prstGeom prst="rect">
            <a:avLst/>
          </a:prstGeom>
          <a:noFill/>
        </p:spPr>
        <p:txBody>
          <a:bodyPr wrap="square" rtlCol="0">
            <a:spAutoFit/>
          </a:bodyPr>
          <a:lstStyle/>
          <a:p>
            <a:r>
              <a:rPr lang="en-US" dirty="0"/>
              <a:t> </a:t>
            </a:r>
          </a:p>
          <a:p>
            <a:r>
              <a:rPr lang="en-US" b="1" dirty="0">
                <a:solidFill>
                  <a:srgbClr val="FF0000"/>
                </a:solidFill>
              </a:rPr>
              <a:t>The variables with the highest level of relationships using the correlation algorithm in tableau are </a:t>
            </a:r>
            <a:endParaRPr lang="en-US" b="1" dirty="0" smtClean="0">
              <a:solidFill>
                <a:srgbClr val="FF0000"/>
              </a:solidFill>
            </a:endParaRPr>
          </a:p>
          <a:p>
            <a:endParaRPr lang="en-US" dirty="0"/>
          </a:p>
          <a:p>
            <a:r>
              <a:rPr lang="en-US" b="1" dirty="0">
                <a:solidFill>
                  <a:srgbClr val="FF0000"/>
                </a:solidFill>
              </a:rPr>
              <a:t>First I went to the analyze tab and remove aggregate measure. Then drew the trend lines among the variables. The following were attributes had the highest correlation for my </a:t>
            </a:r>
            <a:r>
              <a:rPr lang="en-US" b="1" dirty="0" smtClean="0">
                <a:solidFill>
                  <a:srgbClr val="FF0000"/>
                </a:solidFill>
              </a:rPr>
              <a:t>dataset</a:t>
            </a:r>
          </a:p>
          <a:p>
            <a:endParaRPr lang="en-US" dirty="0">
              <a:solidFill>
                <a:srgbClr val="FF0000"/>
              </a:solidFill>
            </a:endParaRPr>
          </a:p>
          <a:p>
            <a:pPr marL="285750" lvl="0" indent="-285750">
              <a:buFont typeface="Wingdings" pitchFamily="2" charset="2"/>
              <a:buChar char="v"/>
            </a:pPr>
            <a:r>
              <a:rPr lang="en-IE" dirty="0"/>
              <a:t>Age and race relationship</a:t>
            </a:r>
            <a:endParaRPr lang="en-US" dirty="0"/>
          </a:p>
          <a:p>
            <a:pPr marL="285750" lvl="0" indent="-285750">
              <a:buFont typeface="Wingdings" pitchFamily="2" charset="2"/>
              <a:buChar char="v"/>
            </a:pPr>
            <a:r>
              <a:rPr lang="en-IE" dirty="0"/>
              <a:t>Date, death count and level of threat</a:t>
            </a:r>
            <a:endParaRPr lang="en-US" dirty="0"/>
          </a:p>
          <a:p>
            <a:pPr marL="285750" lvl="0" indent="-285750">
              <a:buFont typeface="Wingdings" pitchFamily="2" charset="2"/>
              <a:buChar char="v"/>
            </a:pPr>
            <a:r>
              <a:rPr lang="en-IE" dirty="0"/>
              <a:t>The Race and manner of death</a:t>
            </a:r>
            <a:endParaRPr lang="en-US" dirty="0"/>
          </a:p>
          <a:p>
            <a:pPr marL="285750" lvl="0" indent="-285750">
              <a:buFont typeface="Wingdings" pitchFamily="2" charset="2"/>
              <a:buChar char="v"/>
            </a:pPr>
            <a:r>
              <a:rPr lang="en-IE" dirty="0"/>
              <a:t>The Body cam and manner of death count</a:t>
            </a:r>
            <a:endParaRPr lang="en-US" dirty="0"/>
          </a:p>
          <a:p>
            <a:endParaRPr lang="en-US" dirty="0">
              <a:solidFill>
                <a:schemeClr val="bg2">
                  <a:lumMod val="10000"/>
                </a:schemeClr>
              </a:solidFill>
              <a:latin typeface="Candara" panose="020E0502030303020204" pitchFamily="34" charset="0"/>
            </a:endParaRPr>
          </a:p>
        </p:txBody>
      </p:sp>
    </p:spTree>
    <p:extLst>
      <p:ext uri="{BB962C8B-B14F-4D97-AF65-F5344CB8AC3E}">
        <p14:creationId xmlns:p14="http://schemas.microsoft.com/office/powerpoint/2010/main" val="234140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fade">
                                      <p:cBhvr>
                                        <p:cTn id="16" dur="1000"/>
                                        <p:tgtEl>
                                          <p:spTgt spid="13">
                                            <p:txEl>
                                              <p:pRg st="0" end="0"/>
                                            </p:txEl>
                                          </p:spTgt>
                                        </p:tgtEl>
                                      </p:cBhvr>
                                    </p:animEffect>
                                    <p:anim calcmode="lin" valueType="num">
                                      <p:cBhvr>
                                        <p:cTn id="17"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fade">
                                      <p:cBhvr>
                                        <p:cTn id="22" dur="1000"/>
                                        <p:tgtEl>
                                          <p:spTgt spid="13">
                                            <p:txEl>
                                              <p:pRg st="1" end="1"/>
                                            </p:txEl>
                                          </p:spTgt>
                                        </p:tgtEl>
                                      </p:cBhvr>
                                    </p:animEffect>
                                    <p:anim calcmode="lin" valueType="num">
                                      <p:cBhvr>
                                        <p:cTn id="23"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42" presetClass="entr" presetSubtype="0" fill="hold" grpId="0" nodeType="afterEffect">
                                  <p:stCondLst>
                                    <p:cond delay="0"/>
                                  </p:stCondLst>
                                  <p:childTnLst>
                                    <p:set>
                                      <p:cBhvr>
                                        <p:cTn id="27" dur="1" fill="hold">
                                          <p:stCondLst>
                                            <p:cond delay="0"/>
                                          </p:stCondLst>
                                        </p:cTn>
                                        <p:tgtEl>
                                          <p:spTgt spid="13">
                                            <p:txEl>
                                              <p:pRg st="3" end="3"/>
                                            </p:txEl>
                                          </p:spTgt>
                                        </p:tgtEl>
                                        <p:attrNameLst>
                                          <p:attrName>style.visibility</p:attrName>
                                        </p:attrNameLst>
                                      </p:cBhvr>
                                      <p:to>
                                        <p:strVal val="visible"/>
                                      </p:to>
                                    </p:set>
                                    <p:animEffect transition="in" filter="fade">
                                      <p:cBhvr>
                                        <p:cTn id="28" dur="1000"/>
                                        <p:tgtEl>
                                          <p:spTgt spid="13">
                                            <p:txEl>
                                              <p:pRg st="3" end="3"/>
                                            </p:txEl>
                                          </p:spTgt>
                                        </p:tgtEl>
                                      </p:cBhvr>
                                    </p:animEffect>
                                    <p:anim calcmode="lin" valueType="num">
                                      <p:cBhvr>
                                        <p:cTn id="29"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3">
                                            <p:txEl>
                                              <p:pRg st="3" end="3"/>
                                            </p:txEl>
                                          </p:spTgt>
                                        </p:tgtEl>
                                        <p:attrNameLst>
                                          <p:attrName>ppt_y</p:attrName>
                                        </p:attrNameLst>
                                      </p:cBhvr>
                                      <p:tavLst>
                                        <p:tav tm="0">
                                          <p:val>
                                            <p:strVal val="#ppt_y+.1"/>
                                          </p:val>
                                        </p:tav>
                                        <p:tav tm="100000">
                                          <p:val>
                                            <p:strVal val="#ppt_y"/>
                                          </p:val>
                                        </p:tav>
                                      </p:tavLst>
                                    </p:anim>
                                  </p:childTnLst>
                                </p:cTn>
                              </p:par>
                            </p:childTnLst>
                          </p:cTn>
                        </p:par>
                        <p:par>
                          <p:cTn id="31" fill="hold">
                            <p:stCondLst>
                              <p:cond delay="4000"/>
                            </p:stCondLst>
                            <p:childTnLst>
                              <p:par>
                                <p:cTn id="32" presetID="42" presetClass="entr" presetSubtype="0" fill="hold" grpId="0" nodeType="afterEffect">
                                  <p:stCondLst>
                                    <p:cond delay="0"/>
                                  </p:stCondLst>
                                  <p:childTnLst>
                                    <p:set>
                                      <p:cBhvr>
                                        <p:cTn id="33" dur="1" fill="hold">
                                          <p:stCondLst>
                                            <p:cond delay="0"/>
                                          </p:stCondLst>
                                        </p:cTn>
                                        <p:tgtEl>
                                          <p:spTgt spid="13">
                                            <p:txEl>
                                              <p:pRg st="5" end="5"/>
                                            </p:txEl>
                                          </p:spTgt>
                                        </p:tgtEl>
                                        <p:attrNameLst>
                                          <p:attrName>style.visibility</p:attrName>
                                        </p:attrNameLst>
                                      </p:cBhvr>
                                      <p:to>
                                        <p:strVal val="visible"/>
                                      </p:to>
                                    </p:set>
                                    <p:animEffect transition="in" filter="fade">
                                      <p:cBhvr>
                                        <p:cTn id="34" dur="1000"/>
                                        <p:tgtEl>
                                          <p:spTgt spid="13">
                                            <p:txEl>
                                              <p:pRg st="5" end="5"/>
                                            </p:txEl>
                                          </p:spTgt>
                                        </p:tgtEl>
                                      </p:cBhvr>
                                    </p:animEffect>
                                    <p:anim calcmode="lin" valueType="num">
                                      <p:cBhvr>
                                        <p:cTn id="35" dur="1000" fill="hold"/>
                                        <p:tgtEl>
                                          <p:spTgt spid="1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13">
                                            <p:txEl>
                                              <p:pRg st="5" end="5"/>
                                            </p:txEl>
                                          </p:spTgt>
                                        </p:tgtEl>
                                        <p:attrNameLst>
                                          <p:attrName>ppt_y</p:attrName>
                                        </p:attrNameLst>
                                      </p:cBhvr>
                                      <p:tavLst>
                                        <p:tav tm="0">
                                          <p:val>
                                            <p:strVal val="#ppt_y+.1"/>
                                          </p:val>
                                        </p:tav>
                                        <p:tav tm="100000">
                                          <p:val>
                                            <p:strVal val="#ppt_y"/>
                                          </p:val>
                                        </p:tav>
                                      </p:tavLst>
                                    </p:anim>
                                  </p:childTnLst>
                                </p:cTn>
                              </p:par>
                            </p:childTnLst>
                          </p:cTn>
                        </p:par>
                        <p:par>
                          <p:cTn id="37" fill="hold">
                            <p:stCondLst>
                              <p:cond delay="5000"/>
                            </p:stCondLst>
                            <p:childTnLst>
                              <p:par>
                                <p:cTn id="38" presetID="42" presetClass="entr" presetSubtype="0" fill="hold" grpId="0" nodeType="afterEffect">
                                  <p:stCondLst>
                                    <p:cond delay="0"/>
                                  </p:stCondLst>
                                  <p:childTnLst>
                                    <p:set>
                                      <p:cBhvr>
                                        <p:cTn id="39" dur="1" fill="hold">
                                          <p:stCondLst>
                                            <p:cond delay="0"/>
                                          </p:stCondLst>
                                        </p:cTn>
                                        <p:tgtEl>
                                          <p:spTgt spid="13">
                                            <p:txEl>
                                              <p:pRg st="6" end="6"/>
                                            </p:txEl>
                                          </p:spTgt>
                                        </p:tgtEl>
                                        <p:attrNameLst>
                                          <p:attrName>style.visibility</p:attrName>
                                        </p:attrNameLst>
                                      </p:cBhvr>
                                      <p:to>
                                        <p:strVal val="visible"/>
                                      </p:to>
                                    </p:set>
                                    <p:animEffect transition="in" filter="fade">
                                      <p:cBhvr>
                                        <p:cTn id="40" dur="1000"/>
                                        <p:tgtEl>
                                          <p:spTgt spid="13">
                                            <p:txEl>
                                              <p:pRg st="6" end="6"/>
                                            </p:txEl>
                                          </p:spTgt>
                                        </p:tgtEl>
                                      </p:cBhvr>
                                    </p:animEffect>
                                    <p:anim calcmode="lin" valueType="num">
                                      <p:cBhvr>
                                        <p:cTn id="41" dur="1000" fill="hold"/>
                                        <p:tgtEl>
                                          <p:spTgt spid="13">
                                            <p:txEl>
                                              <p:pRg st="6" end="6"/>
                                            </p:txEl>
                                          </p:spTgt>
                                        </p:tgtEl>
                                        <p:attrNameLst>
                                          <p:attrName>ppt_x</p:attrName>
                                        </p:attrNameLst>
                                      </p:cBhvr>
                                      <p:tavLst>
                                        <p:tav tm="0">
                                          <p:val>
                                            <p:strVal val="#ppt_x"/>
                                          </p:val>
                                        </p:tav>
                                        <p:tav tm="100000">
                                          <p:val>
                                            <p:strVal val="#ppt_x"/>
                                          </p:val>
                                        </p:tav>
                                      </p:tavLst>
                                    </p:anim>
                                    <p:anim calcmode="lin" valueType="num">
                                      <p:cBhvr>
                                        <p:cTn id="42" dur="1000" fill="hold"/>
                                        <p:tgtEl>
                                          <p:spTgt spid="13">
                                            <p:txEl>
                                              <p:pRg st="6" end="6"/>
                                            </p:txEl>
                                          </p:spTgt>
                                        </p:tgtEl>
                                        <p:attrNameLst>
                                          <p:attrName>ppt_y</p:attrName>
                                        </p:attrNameLst>
                                      </p:cBhvr>
                                      <p:tavLst>
                                        <p:tav tm="0">
                                          <p:val>
                                            <p:strVal val="#ppt_y+.1"/>
                                          </p:val>
                                        </p:tav>
                                        <p:tav tm="100000">
                                          <p:val>
                                            <p:strVal val="#ppt_y"/>
                                          </p:val>
                                        </p:tav>
                                      </p:tavLst>
                                    </p:anim>
                                  </p:childTnLst>
                                </p:cTn>
                              </p:par>
                            </p:childTnLst>
                          </p:cTn>
                        </p:par>
                        <p:par>
                          <p:cTn id="43" fill="hold">
                            <p:stCondLst>
                              <p:cond delay="6000"/>
                            </p:stCondLst>
                            <p:childTnLst>
                              <p:par>
                                <p:cTn id="44" presetID="42" presetClass="entr" presetSubtype="0" fill="hold" grpId="0" nodeType="afterEffect">
                                  <p:stCondLst>
                                    <p:cond delay="0"/>
                                  </p:stCondLst>
                                  <p:childTnLst>
                                    <p:set>
                                      <p:cBhvr>
                                        <p:cTn id="45" dur="1" fill="hold">
                                          <p:stCondLst>
                                            <p:cond delay="0"/>
                                          </p:stCondLst>
                                        </p:cTn>
                                        <p:tgtEl>
                                          <p:spTgt spid="13">
                                            <p:txEl>
                                              <p:pRg st="7" end="7"/>
                                            </p:txEl>
                                          </p:spTgt>
                                        </p:tgtEl>
                                        <p:attrNameLst>
                                          <p:attrName>style.visibility</p:attrName>
                                        </p:attrNameLst>
                                      </p:cBhvr>
                                      <p:to>
                                        <p:strVal val="visible"/>
                                      </p:to>
                                    </p:set>
                                    <p:animEffect transition="in" filter="fade">
                                      <p:cBhvr>
                                        <p:cTn id="46" dur="1000"/>
                                        <p:tgtEl>
                                          <p:spTgt spid="13">
                                            <p:txEl>
                                              <p:pRg st="7" end="7"/>
                                            </p:txEl>
                                          </p:spTgt>
                                        </p:tgtEl>
                                      </p:cBhvr>
                                    </p:animEffect>
                                    <p:anim calcmode="lin" valueType="num">
                                      <p:cBhvr>
                                        <p:cTn id="47" dur="1000" fill="hold"/>
                                        <p:tgtEl>
                                          <p:spTgt spid="1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13">
                                            <p:txEl>
                                              <p:pRg st="7" end="7"/>
                                            </p:txEl>
                                          </p:spTgt>
                                        </p:tgtEl>
                                        <p:attrNameLst>
                                          <p:attrName>ppt_y</p:attrName>
                                        </p:attrNameLst>
                                      </p:cBhvr>
                                      <p:tavLst>
                                        <p:tav tm="0">
                                          <p:val>
                                            <p:strVal val="#ppt_y+.1"/>
                                          </p:val>
                                        </p:tav>
                                        <p:tav tm="100000">
                                          <p:val>
                                            <p:strVal val="#ppt_y"/>
                                          </p:val>
                                        </p:tav>
                                      </p:tavLst>
                                    </p:anim>
                                  </p:childTnLst>
                                </p:cTn>
                              </p:par>
                            </p:childTnLst>
                          </p:cTn>
                        </p:par>
                        <p:par>
                          <p:cTn id="49" fill="hold">
                            <p:stCondLst>
                              <p:cond delay="7000"/>
                            </p:stCondLst>
                            <p:childTnLst>
                              <p:par>
                                <p:cTn id="50" presetID="42" presetClass="entr" presetSubtype="0" fill="hold" grpId="0" nodeType="afterEffect">
                                  <p:stCondLst>
                                    <p:cond delay="0"/>
                                  </p:stCondLst>
                                  <p:childTnLst>
                                    <p:set>
                                      <p:cBhvr>
                                        <p:cTn id="51" dur="1" fill="hold">
                                          <p:stCondLst>
                                            <p:cond delay="0"/>
                                          </p:stCondLst>
                                        </p:cTn>
                                        <p:tgtEl>
                                          <p:spTgt spid="13">
                                            <p:txEl>
                                              <p:pRg st="8" end="8"/>
                                            </p:txEl>
                                          </p:spTgt>
                                        </p:tgtEl>
                                        <p:attrNameLst>
                                          <p:attrName>style.visibility</p:attrName>
                                        </p:attrNameLst>
                                      </p:cBhvr>
                                      <p:to>
                                        <p:strVal val="visible"/>
                                      </p:to>
                                    </p:set>
                                    <p:animEffect transition="in" filter="fade">
                                      <p:cBhvr>
                                        <p:cTn id="52" dur="1000"/>
                                        <p:tgtEl>
                                          <p:spTgt spid="13">
                                            <p:txEl>
                                              <p:pRg st="8" end="8"/>
                                            </p:txEl>
                                          </p:spTgt>
                                        </p:tgtEl>
                                      </p:cBhvr>
                                    </p:animEffect>
                                    <p:anim calcmode="lin" valueType="num">
                                      <p:cBhvr>
                                        <p:cTn id="53" dur="1000" fill="hold"/>
                                        <p:tgtEl>
                                          <p:spTgt spid="13">
                                            <p:txEl>
                                              <p:pRg st="8" end="8"/>
                                            </p:txEl>
                                          </p:spTgt>
                                        </p:tgtEl>
                                        <p:attrNameLst>
                                          <p:attrName>ppt_x</p:attrName>
                                        </p:attrNameLst>
                                      </p:cBhvr>
                                      <p:tavLst>
                                        <p:tav tm="0">
                                          <p:val>
                                            <p:strVal val="#ppt_x"/>
                                          </p:val>
                                        </p:tav>
                                        <p:tav tm="100000">
                                          <p:val>
                                            <p:strVal val="#ppt_x"/>
                                          </p:val>
                                        </p:tav>
                                      </p:tavLst>
                                    </p:anim>
                                    <p:anim calcmode="lin" valueType="num">
                                      <p:cBhvr>
                                        <p:cTn id="54" dur="1000" fill="hold"/>
                                        <p:tgtEl>
                                          <p:spTgt spid="1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7" name="TextBox 6"/>
          <p:cNvSpPr txBox="1"/>
          <p:nvPr/>
        </p:nvSpPr>
        <p:spPr>
          <a:xfrm>
            <a:off x="822083" y="1809836"/>
            <a:ext cx="4641739" cy="800219"/>
          </a:xfrm>
          <a:prstGeom prst="rect">
            <a:avLst/>
          </a:prstGeom>
          <a:noFill/>
        </p:spPr>
        <p:txBody>
          <a:bodyPr wrap="square" rtlCol="0">
            <a:spAutoFit/>
          </a:bodyPr>
          <a:lstStyle/>
          <a:p>
            <a:endParaRPr lang="en-US" sz="1400" dirty="0" smtClean="0">
              <a:solidFill>
                <a:schemeClr val="bg2">
                  <a:lumMod val="10000"/>
                </a:schemeClr>
              </a:solidFill>
              <a:latin typeface="Candara" panose="020E0502030303020204" pitchFamily="34" charset="0"/>
            </a:endParaRPr>
          </a:p>
          <a:p>
            <a:endParaRPr lang="en-US" sz="1400" dirty="0" smtClean="0">
              <a:solidFill>
                <a:schemeClr val="bg2">
                  <a:lumMod val="10000"/>
                </a:schemeClr>
              </a:solidFill>
              <a:latin typeface="Candara" panose="020E0502030303020204" pitchFamily="34" charset="0"/>
            </a:endParaRPr>
          </a:p>
          <a:p>
            <a:endParaRPr lang="en-US" dirty="0">
              <a:solidFill>
                <a:schemeClr val="bg1">
                  <a:lumMod val="85000"/>
                </a:schemeClr>
              </a:solidFill>
              <a:latin typeface="Candara" panose="020E0502030303020204" pitchFamily="34" charset="0"/>
            </a:endParaRPr>
          </a:p>
        </p:txBody>
      </p:sp>
      <p:grpSp>
        <p:nvGrpSpPr>
          <p:cNvPr id="9" name="Group 8"/>
          <p:cNvGrpSpPr/>
          <p:nvPr/>
        </p:nvGrpSpPr>
        <p:grpSpPr>
          <a:xfrm>
            <a:off x="33868" y="344183"/>
            <a:ext cx="5845156" cy="1077095"/>
            <a:chOff x="587022" y="976809"/>
            <a:chExt cx="5845156" cy="1077095"/>
          </a:xfrm>
        </p:grpSpPr>
        <p:sp>
          <p:nvSpPr>
            <p:cNvPr id="10" name="TextBox 9"/>
            <p:cNvSpPr txBox="1"/>
            <p:nvPr/>
          </p:nvSpPr>
          <p:spPr>
            <a:xfrm>
              <a:off x="587022" y="976809"/>
              <a:ext cx="5508978" cy="769441"/>
            </a:xfrm>
            <a:prstGeom prst="rect">
              <a:avLst/>
            </a:prstGeom>
            <a:noFill/>
          </p:spPr>
          <p:txBody>
            <a:bodyPr wrap="square" rtlCol="0">
              <a:spAutoFit/>
            </a:bodyPr>
            <a:lstStyle/>
            <a:p>
              <a:endParaRPr lang="en-US" sz="4400" b="1" dirty="0">
                <a:solidFill>
                  <a:srgbClr val="56595E"/>
                </a:solidFill>
                <a:latin typeface="Candara" panose="020E0502030303020204" pitchFamily="34" charset="0"/>
              </a:endParaRPr>
            </a:p>
          </p:txBody>
        </p:sp>
        <p:sp>
          <p:nvSpPr>
            <p:cNvPr id="11" name="TextBox 10"/>
            <p:cNvSpPr txBox="1"/>
            <p:nvPr/>
          </p:nvSpPr>
          <p:spPr>
            <a:xfrm>
              <a:off x="612683" y="1684572"/>
              <a:ext cx="5819495" cy="369332"/>
            </a:xfrm>
            <a:prstGeom prst="rect">
              <a:avLst/>
            </a:prstGeom>
            <a:noFill/>
          </p:spPr>
          <p:txBody>
            <a:bodyPr wrap="square" rtlCol="0">
              <a:spAutoFit/>
            </a:bodyPr>
            <a:lstStyle/>
            <a:p>
              <a:endParaRPr lang="en-US" dirty="0">
                <a:solidFill>
                  <a:srgbClr val="62656A"/>
                </a:solidFill>
                <a:latin typeface="Candara" panose="020E0502030303020204" pitchFamily="34" charset="0"/>
              </a:endParaRPr>
            </a:p>
          </p:txBody>
        </p:sp>
      </p:grpSp>
      <p:sp>
        <p:nvSpPr>
          <p:cNvPr id="2" name="Rectangle 1"/>
          <p:cNvSpPr/>
          <p:nvPr/>
        </p:nvSpPr>
        <p:spPr>
          <a:xfrm>
            <a:off x="5581933" y="0"/>
            <a:ext cx="6373505" cy="5355312"/>
          </a:xfrm>
          <a:prstGeom prst="rect">
            <a:avLst/>
          </a:prstGeom>
        </p:spPr>
        <p:txBody>
          <a:bodyPr wrap="square">
            <a:spAutoFit/>
          </a:bodyPr>
          <a:lstStyle/>
          <a:p>
            <a:r>
              <a:rPr lang="en-US" dirty="0"/>
              <a:t>The root mean squared error here was 0.131. We can see there is a relationship between the age variable and the race variable.  When we explore it further we have the following insights:</a:t>
            </a:r>
          </a:p>
          <a:p>
            <a:r>
              <a:rPr lang="en-US" dirty="0"/>
              <a:t>The age of Hispanics/Latinos killed tended to be lower than that of Whites killed, and Blacks had the lowest median age out of the groups. The median ages for the killed among Whites, Hispanics/Latinos and Blacks were 38, 31 and 30 respectively. However, it is important to note that the median ages for these groups for the general US population are 42.9, 28.1 and 33.3, respectively. That at least explains why the group of Whites killed had the highest median age. The tail end of the graphs for Whites also extended a lot further into older ages, but it’s understandable that they had more outliers as they made up over half the data-set. It’s also worth noting that the median age for Hispanics/Latinos in the US is driven down by the fact that a large portion of their community is 1st generation immigrants who tend to be younger than the US average age. They also tend to have more kids than the other 2 groups</a:t>
            </a:r>
          </a:p>
          <a:p>
            <a:endParaRPr lang="en-US" dirty="0"/>
          </a:p>
        </p:txBody>
      </p:sp>
      <p:sp>
        <p:nvSpPr>
          <p:cNvPr id="3" name="Rectangle 2"/>
          <p:cNvSpPr/>
          <p:nvPr/>
        </p:nvSpPr>
        <p:spPr>
          <a:xfrm>
            <a:off x="370046" y="357797"/>
            <a:ext cx="5002844" cy="430887"/>
          </a:xfrm>
          <a:prstGeom prst="rect">
            <a:avLst/>
          </a:prstGeom>
        </p:spPr>
        <p:txBody>
          <a:bodyPr wrap="none">
            <a:spAutoFit/>
          </a:bodyPr>
          <a:lstStyle/>
          <a:p>
            <a:r>
              <a:rPr lang="en-US" sz="2200" b="1" dirty="0"/>
              <a:t>Relationship 1 Age and Race Relationship</a:t>
            </a:r>
            <a:endParaRPr lang="en-US" sz="2200" dirty="0"/>
          </a:p>
        </p:txBody>
      </p:sp>
      <p:pic>
        <p:nvPicPr>
          <p:cNvPr id="18434" name="Picture 2" descr="C:\Users\bwhizzy\Desktop\Grifffith college files\Applied Data Analytics\Police Killings\dashboards screenshots\relationship 1. Age and ra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68" y="831185"/>
            <a:ext cx="5548065" cy="5979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44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par>
                          <p:cTn id="8" fill="hold">
                            <p:stCondLst>
                              <p:cond delay="750"/>
                            </p:stCondLst>
                            <p:childTnLst>
                              <p:par>
                                <p:cTn id="9" presetID="22" presetClass="entr" presetSubtype="1" fill="hold" grpId="0" nodeType="afterEffect" nodePh="1">
                                  <p:stCondLst>
                                    <p:cond delay="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7" name="TextBox 6"/>
          <p:cNvSpPr txBox="1"/>
          <p:nvPr/>
        </p:nvSpPr>
        <p:spPr>
          <a:xfrm>
            <a:off x="822083" y="1809836"/>
            <a:ext cx="4641739" cy="800219"/>
          </a:xfrm>
          <a:prstGeom prst="rect">
            <a:avLst/>
          </a:prstGeom>
          <a:noFill/>
        </p:spPr>
        <p:txBody>
          <a:bodyPr wrap="square" rtlCol="0">
            <a:spAutoFit/>
          </a:bodyPr>
          <a:lstStyle/>
          <a:p>
            <a:endParaRPr lang="en-US" sz="1400" dirty="0" smtClean="0">
              <a:solidFill>
                <a:schemeClr val="bg2">
                  <a:lumMod val="10000"/>
                </a:schemeClr>
              </a:solidFill>
              <a:latin typeface="Candara" panose="020E0502030303020204" pitchFamily="34" charset="0"/>
            </a:endParaRPr>
          </a:p>
          <a:p>
            <a:endParaRPr lang="en-US" sz="1400" dirty="0" smtClean="0">
              <a:solidFill>
                <a:schemeClr val="bg2">
                  <a:lumMod val="10000"/>
                </a:schemeClr>
              </a:solidFill>
              <a:latin typeface="Candara" panose="020E0502030303020204" pitchFamily="34" charset="0"/>
            </a:endParaRPr>
          </a:p>
          <a:p>
            <a:endParaRPr lang="en-US" dirty="0">
              <a:solidFill>
                <a:schemeClr val="bg1">
                  <a:lumMod val="85000"/>
                </a:schemeClr>
              </a:solidFill>
              <a:latin typeface="Candara" panose="020E0502030303020204" pitchFamily="34" charset="0"/>
            </a:endParaRPr>
          </a:p>
        </p:txBody>
      </p:sp>
      <p:grpSp>
        <p:nvGrpSpPr>
          <p:cNvPr id="9" name="Group 8"/>
          <p:cNvGrpSpPr/>
          <p:nvPr/>
        </p:nvGrpSpPr>
        <p:grpSpPr>
          <a:xfrm>
            <a:off x="33868" y="344183"/>
            <a:ext cx="5845156" cy="1077095"/>
            <a:chOff x="587022" y="976809"/>
            <a:chExt cx="5845156" cy="1077095"/>
          </a:xfrm>
        </p:grpSpPr>
        <p:sp>
          <p:nvSpPr>
            <p:cNvPr id="10" name="TextBox 9"/>
            <p:cNvSpPr txBox="1"/>
            <p:nvPr/>
          </p:nvSpPr>
          <p:spPr>
            <a:xfrm>
              <a:off x="587022" y="976809"/>
              <a:ext cx="5508978" cy="769441"/>
            </a:xfrm>
            <a:prstGeom prst="rect">
              <a:avLst/>
            </a:prstGeom>
            <a:noFill/>
          </p:spPr>
          <p:txBody>
            <a:bodyPr wrap="square" rtlCol="0">
              <a:spAutoFit/>
            </a:bodyPr>
            <a:lstStyle/>
            <a:p>
              <a:endParaRPr lang="en-US" sz="4400" b="1" dirty="0">
                <a:solidFill>
                  <a:srgbClr val="56595E"/>
                </a:solidFill>
                <a:latin typeface="Candara" panose="020E0502030303020204" pitchFamily="34" charset="0"/>
              </a:endParaRPr>
            </a:p>
          </p:txBody>
        </p:sp>
        <p:sp>
          <p:nvSpPr>
            <p:cNvPr id="11" name="TextBox 10"/>
            <p:cNvSpPr txBox="1"/>
            <p:nvPr/>
          </p:nvSpPr>
          <p:spPr>
            <a:xfrm>
              <a:off x="612683" y="1684572"/>
              <a:ext cx="5819495" cy="369332"/>
            </a:xfrm>
            <a:prstGeom prst="rect">
              <a:avLst/>
            </a:prstGeom>
            <a:noFill/>
          </p:spPr>
          <p:txBody>
            <a:bodyPr wrap="square" rtlCol="0">
              <a:spAutoFit/>
            </a:bodyPr>
            <a:lstStyle/>
            <a:p>
              <a:endParaRPr lang="en-US" dirty="0">
                <a:solidFill>
                  <a:srgbClr val="62656A"/>
                </a:solidFill>
                <a:latin typeface="Candara" panose="020E0502030303020204" pitchFamily="34" charset="0"/>
              </a:endParaRPr>
            </a:p>
          </p:txBody>
        </p:sp>
      </p:grpSp>
      <p:sp>
        <p:nvSpPr>
          <p:cNvPr id="2" name="Rectangle 1"/>
          <p:cNvSpPr/>
          <p:nvPr/>
        </p:nvSpPr>
        <p:spPr>
          <a:xfrm>
            <a:off x="5581933" y="832513"/>
            <a:ext cx="6373505" cy="1754326"/>
          </a:xfrm>
          <a:prstGeom prst="rect">
            <a:avLst/>
          </a:prstGeom>
        </p:spPr>
        <p:txBody>
          <a:bodyPr wrap="square">
            <a:spAutoFit/>
          </a:bodyPr>
          <a:lstStyle/>
          <a:p>
            <a:r>
              <a:rPr lang="en-US" dirty="0"/>
              <a:t>Here can see a relationship between date and death count. It looks like a cyclic trend with periods of high and low. We cannot say this is a seasonal trend as we only have dataset for one year. We are going to explore this further when we are doing a time series analysis of the dataset.</a:t>
            </a:r>
          </a:p>
          <a:p>
            <a:endParaRPr lang="en-US" dirty="0"/>
          </a:p>
        </p:txBody>
      </p:sp>
      <p:sp>
        <p:nvSpPr>
          <p:cNvPr id="3" name="Rectangle 2"/>
          <p:cNvSpPr/>
          <p:nvPr/>
        </p:nvSpPr>
        <p:spPr>
          <a:xfrm>
            <a:off x="-60336" y="251727"/>
            <a:ext cx="5570564" cy="769441"/>
          </a:xfrm>
          <a:prstGeom prst="rect">
            <a:avLst/>
          </a:prstGeom>
        </p:spPr>
        <p:txBody>
          <a:bodyPr wrap="none">
            <a:spAutoFit/>
          </a:bodyPr>
          <a:lstStyle/>
          <a:p>
            <a:r>
              <a:rPr lang="en-US" sz="2200" b="1" dirty="0"/>
              <a:t>Relationship 2 date, count of manner of death</a:t>
            </a:r>
            <a:endParaRPr lang="en-US" sz="2200" dirty="0"/>
          </a:p>
          <a:p>
            <a:endParaRPr lang="en-US" sz="2200" dirty="0"/>
          </a:p>
        </p:txBody>
      </p:sp>
      <p:pic>
        <p:nvPicPr>
          <p:cNvPr id="19458" name="Picture 2" descr="C:\Users\bwhizzy\Desktop\Grifffith college files\Applied Data Analytics\Police Killings\dashboards screenshots\relationship 2 date and count of deat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69" y="832513"/>
            <a:ext cx="5548064" cy="5711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1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par>
                          <p:cTn id="8" fill="hold">
                            <p:stCondLst>
                              <p:cond delay="750"/>
                            </p:stCondLst>
                            <p:childTnLst>
                              <p:par>
                                <p:cTn id="9" presetID="22" presetClass="entr" presetSubtype="1" fill="hold" grpId="0" nodeType="afterEffect" nodePh="1">
                                  <p:stCondLst>
                                    <p:cond delay="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7" name="TextBox 6"/>
          <p:cNvSpPr txBox="1"/>
          <p:nvPr/>
        </p:nvSpPr>
        <p:spPr>
          <a:xfrm>
            <a:off x="822083" y="1809836"/>
            <a:ext cx="4641739" cy="800219"/>
          </a:xfrm>
          <a:prstGeom prst="rect">
            <a:avLst/>
          </a:prstGeom>
          <a:noFill/>
        </p:spPr>
        <p:txBody>
          <a:bodyPr wrap="square" rtlCol="0">
            <a:spAutoFit/>
          </a:bodyPr>
          <a:lstStyle/>
          <a:p>
            <a:endParaRPr lang="en-US" sz="1400" dirty="0" smtClean="0">
              <a:solidFill>
                <a:schemeClr val="bg2">
                  <a:lumMod val="10000"/>
                </a:schemeClr>
              </a:solidFill>
              <a:latin typeface="Candara" panose="020E0502030303020204" pitchFamily="34" charset="0"/>
            </a:endParaRPr>
          </a:p>
          <a:p>
            <a:endParaRPr lang="en-US" sz="1400" dirty="0" smtClean="0">
              <a:solidFill>
                <a:schemeClr val="bg2">
                  <a:lumMod val="10000"/>
                </a:schemeClr>
              </a:solidFill>
              <a:latin typeface="Candara" panose="020E0502030303020204" pitchFamily="34" charset="0"/>
            </a:endParaRPr>
          </a:p>
          <a:p>
            <a:endParaRPr lang="en-US" dirty="0">
              <a:solidFill>
                <a:schemeClr val="bg1">
                  <a:lumMod val="85000"/>
                </a:schemeClr>
              </a:solidFill>
              <a:latin typeface="Candara" panose="020E0502030303020204" pitchFamily="34" charset="0"/>
            </a:endParaRPr>
          </a:p>
        </p:txBody>
      </p:sp>
      <p:grpSp>
        <p:nvGrpSpPr>
          <p:cNvPr id="9" name="Group 8"/>
          <p:cNvGrpSpPr/>
          <p:nvPr/>
        </p:nvGrpSpPr>
        <p:grpSpPr>
          <a:xfrm>
            <a:off x="33868" y="344183"/>
            <a:ext cx="5845156" cy="1077095"/>
            <a:chOff x="587022" y="976809"/>
            <a:chExt cx="5845156" cy="1077095"/>
          </a:xfrm>
        </p:grpSpPr>
        <p:sp>
          <p:nvSpPr>
            <p:cNvPr id="10" name="TextBox 9"/>
            <p:cNvSpPr txBox="1"/>
            <p:nvPr/>
          </p:nvSpPr>
          <p:spPr>
            <a:xfrm>
              <a:off x="587022" y="976809"/>
              <a:ext cx="5508978" cy="769441"/>
            </a:xfrm>
            <a:prstGeom prst="rect">
              <a:avLst/>
            </a:prstGeom>
            <a:noFill/>
          </p:spPr>
          <p:txBody>
            <a:bodyPr wrap="square" rtlCol="0">
              <a:spAutoFit/>
            </a:bodyPr>
            <a:lstStyle/>
            <a:p>
              <a:endParaRPr lang="en-US" sz="4400" b="1" dirty="0">
                <a:solidFill>
                  <a:srgbClr val="56595E"/>
                </a:solidFill>
                <a:latin typeface="Candara" panose="020E0502030303020204" pitchFamily="34" charset="0"/>
              </a:endParaRPr>
            </a:p>
          </p:txBody>
        </p:sp>
        <p:sp>
          <p:nvSpPr>
            <p:cNvPr id="11" name="TextBox 10"/>
            <p:cNvSpPr txBox="1"/>
            <p:nvPr/>
          </p:nvSpPr>
          <p:spPr>
            <a:xfrm>
              <a:off x="612683" y="1684572"/>
              <a:ext cx="5819495" cy="369332"/>
            </a:xfrm>
            <a:prstGeom prst="rect">
              <a:avLst/>
            </a:prstGeom>
            <a:noFill/>
          </p:spPr>
          <p:txBody>
            <a:bodyPr wrap="square" rtlCol="0">
              <a:spAutoFit/>
            </a:bodyPr>
            <a:lstStyle/>
            <a:p>
              <a:endParaRPr lang="en-US" dirty="0">
                <a:solidFill>
                  <a:srgbClr val="62656A"/>
                </a:solidFill>
                <a:latin typeface="Candara" panose="020E0502030303020204" pitchFamily="34" charset="0"/>
              </a:endParaRPr>
            </a:p>
          </p:txBody>
        </p:sp>
      </p:grpSp>
      <p:sp>
        <p:nvSpPr>
          <p:cNvPr id="2" name="Rectangle 1"/>
          <p:cNvSpPr/>
          <p:nvPr/>
        </p:nvSpPr>
        <p:spPr>
          <a:xfrm>
            <a:off x="5581933" y="832513"/>
            <a:ext cx="6373505" cy="1200329"/>
          </a:xfrm>
          <a:prstGeom prst="rect">
            <a:avLst/>
          </a:prstGeom>
        </p:spPr>
        <p:txBody>
          <a:bodyPr wrap="square">
            <a:spAutoFit/>
          </a:bodyPr>
          <a:lstStyle/>
          <a:p>
            <a:r>
              <a:rPr lang="en-US" dirty="0"/>
              <a:t>There is also a relationship between race and the manner of death. Earlier we tried to show the number of those shoot because of their race.</a:t>
            </a:r>
          </a:p>
          <a:p>
            <a:endParaRPr lang="en-US" dirty="0"/>
          </a:p>
        </p:txBody>
      </p:sp>
      <p:sp>
        <p:nvSpPr>
          <p:cNvPr id="3" name="Rectangle 2"/>
          <p:cNvSpPr/>
          <p:nvPr/>
        </p:nvSpPr>
        <p:spPr>
          <a:xfrm>
            <a:off x="-60336" y="251727"/>
            <a:ext cx="5699637" cy="461665"/>
          </a:xfrm>
          <a:prstGeom prst="rect">
            <a:avLst/>
          </a:prstGeom>
        </p:spPr>
        <p:txBody>
          <a:bodyPr wrap="none">
            <a:spAutoFit/>
          </a:bodyPr>
          <a:lstStyle/>
          <a:p>
            <a:r>
              <a:rPr lang="en-US" sz="2400" b="1" dirty="0"/>
              <a:t>Relationship 3 of race and manner of death</a:t>
            </a:r>
            <a:endParaRPr lang="en-US" sz="2400" dirty="0"/>
          </a:p>
        </p:txBody>
      </p:sp>
      <p:pic>
        <p:nvPicPr>
          <p:cNvPr id="20482" name="Picture 2" descr="C:\Users\bwhizzy\Desktop\Grifffith college files\Applied Data Analytics\Police Killings\dashboards screenshots\relationship 3. race and manner of deat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29" y="1051945"/>
            <a:ext cx="5579771" cy="5280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23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par>
                          <p:cTn id="8" fill="hold">
                            <p:stCondLst>
                              <p:cond delay="750"/>
                            </p:stCondLst>
                            <p:childTnLst>
                              <p:par>
                                <p:cTn id="9" presetID="22" presetClass="entr" presetSubtype="1" fill="hold" grpId="0" nodeType="afterEffect" nodePh="1">
                                  <p:stCondLst>
                                    <p:cond delay="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7" name="TextBox 6"/>
          <p:cNvSpPr txBox="1"/>
          <p:nvPr/>
        </p:nvSpPr>
        <p:spPr>
          <a:xfrm>
            <a:off x="822083" y="1809836"/>
            <a:ext cx="4641739" cy="800219"/>
          </a:xfrm>
          <a:prstGeom prst="rect">
            <a:avLst/>
          </a:prstGeom>
          <a:noFill/>
        </p:spPr>
        <p:txBody>
          <a:bodyPr wrap="square" rtlCol="0">
            <a:spAutoFit/>
          </a:bodyPr>
          <a:lstStyle/>
          <a:p>
            <a:endParaRPr lang="en-US" sz="1400" dirty="0" smtClean="0">
              <a:solidFill>
                <a:schemeClr val="bg2">
                  <a:lumMod val="10000"/>
                </a:schemeClr>
              </a:solidFill>
              <a:latin typeface="Candara" panose="020E0502030303020204" pitchFamily="34" charset="0"/>
            </a:endParaRPr>
          </a:p>
          <a:p>
            <a:endParaRPr lang="en-US" sz="1400" dirty="0" smtClean="0">
              <a:solidFill>
                <a:schemeClr val="bg2">
                  <a:lumMod val="10000"/>
                </a:schemeClr>
              </a:solidFill>
              <a:latin typeface="Candara" panose="020E0502030303020204" pitchFamily="34" charset="0"/>
            </a:endParaRPr>
          </a:p>
          <a:p>
            <a:endParaRPr lang="en-US" dirty="0">
              <a:solidFill>
                <a:schemeClr val="bg1">
                  <a:lumMod val="85000"/>
                </a:schemeClr>
              </a:solidFill>
              <a:latin typeface="Candara" panose="020E0502030303020204" pitchFamily="34" charset="0"/>
            </a:endParaRPr>
          </a:p>
        </p:txBody>
      </p:sp>
      <p:grpSp>
        <p:nvGrpSpPr>
          <p:cNvPr id="9" name="Group 8"/>
          <p:cNvGrpSpPr/>
          <p:nvPr/>
        </p:nvGrpSpPr>
        <p:grpSpPr>
          <a:xfrm>
            <a:off x="33868" y="344183"/>
            <a:ext cx="5845156" cy="1077095"/>
            <a:chOff x="587022" y="976809"/>
            <a:chExt cx="5845156" cy="1077095"/>
          </a:xfrm>
        </p:grpSpPr>
        <p:sp>
          <p:nvSpPr>
            <p:cNvPr id="10" name="TextBox 9"/>
            <p:cNvSpPr txBox="1"/>
            <p:nvPr/>
          </p:nvSpPr>
          <p:spPr>
            <a:xfrm>
              <a:off x="587022" y="976809"/>
              <a:ext cx="5508978" cy="769441"/>
            </a:xfrm>
            <a:prstGeom prst="rect">
              <a:avLst/>
            </a:prstGeom>
            <a:noFill/>
          </p:spPr>
          <p:txBody>
            <a:bodyPr wrap="square" rtlCol="0">
              <a:spAutoFit/>
            </a:bodyPr>
            <a:lstStyle/>
            <a:p>
              <a:endParaRPr lang="en-US" sz="4400" b="1" dirty="0">
                <a:solidFill>
                  <a:srgbClr val="56595E"/>
                </a:solidFill>
                <a:latin typeface="Candara" panose="020E0502030303020204" pitchFamily="34" charset="0"/>
              </a:endParaRPr>
            </a:p>
          </p:txBody>
        </p:sp>
        <p:sp>
          <p:nvSpPr>
            <p:cNvPr id="11" name="TextBox 10"/>
            <p:cNvSpPr txBox="1"/>
            <p:nvPr/>
          </p:nvSpPr>
          <p:spPr>
            <a:xfrm>
              <a:off x="612683" y="1684572"/>
              <a:ext cx="5819495" cy="369332"/>
            </a:xfrm>
            <a:prstGeom prst="rect">
              <a:avLst/>
            </a:prstGeom>
            <a:noFill/>
          </p:spPr>
          <p:txBody>
            <a:bodyPr wrap="square" rtlCol="0">
              <a:spAutoFit/>
            </a:bodyPr>
            <a:lstStyle/>
            <a:p>
              <a:endParaRPr lang="en-US" dirty="0">
                <a:solidFill>
                  <a:srgbClr val="62656A"/>
                </a:solidFill>
                <a:latin typeface="Candara" panose="020E0502030303020204" pitchFamily="34" charset="0"/>
              </a:endParaRPr>
            </a:p>
          </p:txBody>
        </p:sp>
      </p:grpSp>
      <p:sp>
        <p:nvSpPr>
          <p:cNvPr id="2" name="Rectangle 1"/>
          <p:cNvSpPr/>
          <p:nvPr/>
        </p:nvSpPr>
        <p:spPr>
          <a:xfrm>
            <a:off x="5581933" y="832513"/>
            <a:ext cx="6373505" cy="3970318"/>
          </a:xfrm>
          <a:prstGeom prst="rect">
            <a:avLst/>
          </a:prstGeom>
        </p:spPr>
        <p:txBody>
          <a:bodyPr wrap="square">
            <a:spAutoFit/>
          </a:bodyPr>
          <a:lstStyle/>
          <a:p>
            <a:r>
              <a:rPr lang="en-US" dirty="0"/>
              <a:t>There is a relationship between body camera and manner of death count. </a:t>
            </a:r>
          </a:p>
          <a:p>
            <a:r>
              <a:rPr lang="en-US" dirty="0"/>
              <a:t>On a general overview we can see that the officers didn’t turn on their body camera with a staggering rate of 89.3% and they turn it on 10.69%. That’s a huge number. There is no excuse that an officer should turn off their body camera while making an arrest. An example would be the officer who shot and killed 18-year-old Paul O’Neal. The officer was wearing a body camera during the shooting, but the camera was turned off at the time.</a:t>
            </a:r>
          </a:p>
          <a:p>
            <a:r>
              <a:rPr lang="en-US" dirty="0"/>
              <a:t>Due to the frequent rate of officers turning of body cameras during shooting, there are plans to make a proposed Tennessee law would make it a felony for police officers to disable their body cams.</a:t>
            </a:r>
            <a:endParaRPr lang="en-US" b="1" dirty="0"/>
          </a:p>
          <a:p>
            <a:endParaRPr lang="en-US" dirty="0"/>
          </a:p>
        </p:txBody>
      </p:sp>
      <p:sp>
        <p:nvSpPr>
          <p:cNvPr id="3" name="Rectangle 2"/>
          <p:cNvSpPr/>
          <p:nvPr/>
        </p:nvSpPr>
        <p:spPr>
          <a:xfrm>
            <a:off x="-60336" y="251727"/>
            <a:ext cx="7910755" cy="830997"/>
          </a:xfrm>
          <a:prstGeom prst="rect">
            <a:avLst/>
          </a:prstGeom>
        </p:spPr>
        <p:txBody>
          <a:bodyPr wrap="none">
            <a:spAutoFit/>
          </a:bodyPr>
          <a:lstStyle/>
          <a:p>
            <a:r>
              <a:rPr lang="en-US" sz="2400" b="1" dirty="0"/>
              <a:t>Relationship 4 The Body cam and the manner of death count</a:t>
            </a:r>
            <a:endParaRPr lang="en-US" sz="2400" dirty="0"/>
          </a:p>
          <a:p>
            <a:endParaRPr lang="en-US" sz="2400" dirty="0"/>
          </a:p>
        </p:txBody>
      </p:sp>
      <p:pic>
        <p:nvPicPr>
          <p:cNvPr id="21506" name="Picture 2" descr="C:\Users\bwhizzy\Desktop\Grifffith college files\Applied Data Analytics\Police Killings\dashboards screenshots\relationhip 4 body camera and death cou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68" y="728903"/>
            <a:ext cx="5631587" cy="5890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73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par>
                          <p:cTn id="8" fill="hold">
                            <p:stCondLst>
                              <p:cond delay="750"/>
                            </p:stCondLst>
                            <p:childTnLst>
                              <p:par>
                                <p:cTn id="9" presetID="22" presetClass="entr" presetSubtype="1" fill="hold" grpId="0" nodeType="afterEffect" nodePh="1">
                                  <p:stCondLst>
                                    <p:cond delay="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0000"/>
                </a:solidFill>
              </a:rPr>
              <a:t>ID: </a:t>
            </a:r>
            <a:r>
              <a:rPr lang="en-US" dirty="0">
                <a:solidFill>
                  <a:schemeClr val="tx1"/>
                </a:solidFill>
              </a:rPr>
              <a:t>Unique identifier for the record</a:t>
            </a:r>
          </a:p>
          <a:p>
            <a:r>
              <a:rPr lang="en-US" b="1" dirty="0">
                <a:solidFill>
                  <a:srgbClr val="00B050"/>
                </a:solidFill>
              </a:rPr>
              <a:t>Composite variable generated: By Combining the state and city</a:t>
            </a:r>
          </a:p>
          <a:p>
            <a:pPr fontAlgn="base"/>
            <a:r>
              <a:rPr lang="en-US" dirty="0">
                <a:solidFill>
                  <a:srgbClr val="FF0000"/>
                </a:solidFill>
              </a:rPr>
              <a:t>Sign of Mental Illness: </a:t>
            </a:r>
            <a:r>
              <a:rPr lang="en-US" b="1" dirty="0">
                <a:solidFill>
                  <a:schemeClr val="tx1"/>
                </a:solidFill>
              </a:rPr>
              <a:t>Again this is a really sensitive topic. Mental illness such as depression (postpartum depression- which happens to nursing mothers can lead to various unpredictably) and psychotic depression (which I suffer from) can lead to hallucinations and the law enforcement agencies might not know how to adequately deal with such cases due to lack of awareness of the illness. Other mental illness like bi-polar disorder, Alzheimer’s and dementia (which tend to occur more in older people) can also lead to more uncharacteristic behaviors among the victim.  Again due to stigmatization, people might not be outright if they suffer from mental illness or not.</a:t>
            </a:r>
          </a:p>
          <a:p>
            <a:pPr fontAlgn="base"/>
            <a:r>
              <a:rPr lang="en-US" b="1" dirty="0">
                <a:solidFill>
                  <a:schemeClr val="tx1"/>
                </a:solidFill>
              </a:rPr>
              <a:t>There could also be a connection between mental illness and if the victim was armed or not </a:t>
            </a:r>
            <a:endParaRPr lang="en-US" b="1" dirty="0" smtClean="0">
              <a:solidFill>
                <a:schemeClr val="tx1"/>
              </a:solidFill>
            </a:endParaRPr>
          </a:p>
          <a:p>
            <a:pPr fontAlgn="base"/>
            <a:r>
              <a:rPr lang="en-US" dirty="0">
                <a:solidFill>
                  <a:srgbClr val="FF0000"/>
                </a:solidFill>
              </a:rPr>
              <a:t>Race of victim:  H- Hispanic, B- Black, W- White, N- Native Americans, O – Others , A - Asians</a:t>
            </a:r>
          </a:p>
          <a:p>
            <a:pPr fontAlgn="base"/>
            <a:r>
              <a:rPr lang="en-US" b="1" dirty="0">
                <a:solidFill>
                  <a:schemeClr val="tx1"/>
                </a:solidFill>
              </a:rPr>
              <a:t>This is a very important factor in this dataset. Most African Americans believe there is a police brutality and racism towards them due to their skin color and they believe that there are mostly killed by the police amongst all the ethnicity. In fact, the 2014 killing of Michael Brown in Ferguson, Missouri, began the protest movement culminating in Black Lives Matter and an increased focus on police accountability nationwide. This brought about Washington post start recording the compiling of database of every fatal shooting in the US by a police officer.</a:t>
            </a:r>
          </a:p>
          <a:p>
            <a:pPr fontAlgn="base"/>
            <a:r>
              <a:rPr lang="en-US" b="1" dirty="0">
                <a:solidFill>
                  <a:schemeClr val="tx1"/>
                </a:solidFill>
              </a:rPr>
              <a:t>Again as data analyst we based our decisions on facts and not pure emotions. All these are all based on word of mouth and not actual facts. The exploratory analysis of this data will provide further insights into this. If this is true or not.</a:t>
            </a:r>
          </a:p>
          <a:p>
            <a:pPr fontAlgn="base"/>
            <a:endParaRPr lang="en-US" b="1" dirty="0">
              <a:solidFill>
                <a:schemeClr val="tx1"/>
              </a:solidFill>
            </a:endParaRPr>
          </a:p>
          <a:p>
            <a:endParaRPr lang="en-US" dirty="0">
              <a:solidFill>
                <a:schemeClr val="tx1"/>
              </a:solidFill>
            </a:endParaRPr>
          </a:p>
        </p:txBody>
      </p:sp>
      <p:sp>
        <p:nvSpPr>
          <p:cNvPr id="2" name="Title 1"/>
          <p:cNvSpPr>
            <a:spLocks noGrp="1"/>
          </p:cNvSpPr>
          <p:nvPr>
            <p:ph type="title" idx="4294967295"/>
          </p:nvPr>
        </p:nvSpPr>
        <p:spPr>
          <a:xfrm>
            <a:off x="2258291" y="180109"/>
            <a:ext cx="6542809" cy="976935"/>
          </a:xfrm>
        </p:spPr>
        <p:txBody>
          <a:bodyPr>
            <a:normAutofit/>
          </a:bodyPr>
          <a:lstStyle/>
          <a:p>
            <a:pPr algn="ctr"/>
            <a:r>
              <a:rPr lang="en-US" sz="3600" b="1" dirty="0" smtClean="0">
                <a:solidFill>
                  <a:schemeClr val="bg2">
                    <a:lumMod val="25000"/>
                  </a:schemeClr>
                </a:solidFill>
                <a:latin typeface="Candara" panose="020E0502030303020204" pitchFamily="34" charset="0"/>
              </a:rPr>
              <a:t>Description of the Dataset</a:t>
            </a:r>
            <a:endParaRPr lang="en-US" sz="3600" b="1" dirty="0">
              <a:solidFill>
                <a:schemeClr val="bg2">
                  <a:lumMod val="25000"/>
                </a:schemeClr>
              </a:solidFill>
              <a:latin typeface="Candara" panose="020E0502030303020204" pitchFamily="34" charset="0"/>
            </a:endParaRPr>
          </a:p>
        </p:txBody>
      </p:sp>
    </p:spTree>
    <p:extLst>
      <p:ext uri="{BB962C8B-B14F-4D97-AF65-F5344CB8AC3E}">
        <p14:creationId xmlns:p14="http://schemas.microsoft.com/office/powerpoint/2010/main" val="2341022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Isosceles Triangle 1"/>
          <p:cNvSpPr/>
          <p:nvPr/>
        </p:nvSpPr>
        <p:spPr>
          <a:xfrm>
            <a:off x="0" y="1212336"/>
            <a:ext cx="11401778" cy="5645664"/>
          </a:xfrm>
          <a:prstGeom prst="triangle">
            <a:avLst/>
          </a:prstGeom>
          <a:blipFill>
            <a:blip r:embed="rId3"/>
            <a:stretch>
              <a:fillRect/>
            </a:stretch>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4651022" y="0"/>
            <a:ext cx="6152444" cy="3068135"/>
            <a:chOff x="4651022" y="-3"/>
            <a:chExt cx="6152444" cy="3068135"/>
          </a:xfrm>
          <a:effectLst>
            <a:outerShdw blurRad="50800" dist="38100" dir="5400000" algn="t" rotWithShape="0">
              <a:prstClr val="black">
                <a:alpha val="40000"/>
              </a:prstClr>
            </a:outerShdw>
          </a:effectLst>
        </p:grpSpPr>
        <p:sp>
          <p:nvSpPr>
            <p:cNvPr id="9" name="Isosceles Triangle 8"/>
            <p:cNvSpPr/>
            <p:nvPr/>
          </p:nvSpPr>
          <p:spPr>
            <a:xfrm rot="10800000">
              <a:off x="4651022" y="-3"/>
              <a:ext cx="6152444" cy="3068135"/>
            </a:xfrm>
            <a:prstGeom prst="triangle">
              <a:avLst/>
            </a:prstGeom>
            <a:solidFill>
              <a:srgbClr val="FF2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046718" y="627560"/>
              <a:ext cx="3361051" cy="369332"/>
            </a:xfrm>
            <a:prstGeom prst="rect">
              <a:avLst/>
            </a:prstGeom>
            <a:noFill/>
          </p:spPr>
          <p:txBody>
            <a:bodyPr wrap="square" rtlCol="0">
              <a:spAutoFit/>
            </a:bodyPr>
            <a:lstStyle/>
            <a:p>
              <a:pPr algn="ctr"/>
              <a:endParaRPr lang="en-US" dirty="0">
                <a:solidFill>
                  <a:schemeClr val="bg1"/>
                </a:solidFill>
                <a:latin typeface="Candara" panose="020E0502030303020204" pitchFamily="34" charset="0"/>
              </a:endParaRPr>
            </a:p>
          </p:txBody>
        </p:sp>
      </p:grpSp>
      <p:grpSp>
        <p:nvGrpSpPr>
          <p:cNvPr id="19" name="Group 18"/>
          <p:cNvGrpSpPr/>
          <p:nvPr/>
        </p:nvGrpSpPr>
        <p:grpSpPr>
          <a:xfrm>
            <a:off x="6344356" y="2255798"/>
            <a:ext cx="4730044" cy="2350069"/>
            <a:chOff x="6344356" y="2255798"/>
            <a:chExt cx="4730044" cy="2350069"/>
          </a:xfrm>
          <a:effectLst>
            <a:outerShdw blurRad="50800" dist="38100" dir="16200000" rotWithShape="0">
              <a:prstClr val="black">
                <a:alpha val="40000"/>
              </a:prstClr>
            </a:outerShdw>
          </a:effectLst>
        </p:grpSpPr>
        <p:sp>
          <p:nvSpPr>
            <p:cNvPr id="10" name="Isosceles Triangle 9"/>
            <p:cNvSpPr/>
            <p:nvPr/>
          </p:nvSpPr>
          <p:spPr>
            <a:xfrm>
              <a:off x="6344356" y="2255798"/>
              <a:ext cx="4730044" cy="2350069"/>
            </a:xfrm>
            <a:prstGeom prst="triangle">
              <a:avLst/>
            </a:prstGeom>
            <a:solidFill>
              <a:srgbClr val="3EB8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918395" y="2840573"/>
              <a:ext cx="1581963" cy="1323439"/>
            </a:xfrm>
            <a:prstGeom prst="rect">
              <a:avLst/>
            </a:prstGeom>
            <a:noFill/>
          </p:spPr>
          <p:txBody>
            <a:bodyPr wrap="square" rtlCol="0">
              <a:spAutoFit/>
            </a:bodyPr>
            <a:lstStyle/>
            <a:p>
              <a:pPr algn="ctr"/>
              <a:r>
                <a:rPr lang="en-US" sz="8000" b="1" dirty="0">
                  <a:solidFill>
                    <a:schemeClr val="bg1"/>
                  </a:solidFill>
                </a:rPr>
                <a:t>01</a:t>
              </a:r>
            </a:p>
          </p:txBody>
        </p:sp>
        <p:sp>
          <p:nvSpPr>
            <p:cNvPr id="14" name="TextBox 13"/>
            <p:cNvSpPr txBox="1"/>
            <p:nvPr/>
          </p:nvSpPr>
          <p:spPr>
            <a:xfrm>
              <a:off x="7051430" y="4047647"/>
              <a:ext cx="3361051" cy="369332"/>
            </a:xfrm>
            <a:prstGeom prst="rect">
              <a:avLst/>
            </a:prstGeom>
            <a:noFill/>
          </p:spPr>
          <p:txBody>
            <a:bodyPr wrap="square" rtlCol="0">
              <a:spAutoFit/>
            </a:bodyPr>
            <a:lstStyle/>
            <a:p>
              <a:pPr algn="ctr"/>
              <a:r>
                <a:rPr lang="en-US" dirty="0" smtClean="0">
                  <a:solidFill>
                    <a:schemeClr val="bg1"/>
                  </a:solidFill>
                  <a:latin typeface="Candara" panose="020E0502030303020204" pitchFamily="34" charset="0"/>
                </a:rPr>
                <a:t>Report and findings</a:t>
              </a:r>
              <a:endParaRPr lang="en-US" dirty="0">
                <a:solidFill>
                  <a:schemeClr val="bg1"/>
                </a:solidFill>
                <a:latin typeface="Candara" panose="020E0502030303020204" pitchFamily="34" charset="0"/>
              </a:endParaRPr>
            </a:p>
          </p:txBody>
        </p:sp>
      </p:grpSp>
      <p:grpSp>
        <p:nvGrpSpPr>
          <p:cNvPr id="15" name="Group 14"/>
          <p:cNvGrpSpPr/>
          <p:nvPr/>
        </p:nvGrpSpPr>
        <p:grpSpPr>
          <a:xfrm>
            <a:off x="84668" y="408174"/>
            <a:ext cx="5508978" cy="954108"/>
            <a:chOff x="3341511" y="258228"/>
            <a:chExt cx="5508978" cy="954108"/>
          </a:xfrm>
        </p:grpSpPr>
        <p:sp>
          <p:nvSpPr>
            <p:cNvPr id="16" name="TextBox 15"/>
            <p:cNvSpPr txBox="1"/>
            <p:nvPr/>
          </p:nvSpPr>
          <p:spPr>
            <a:xfrm>
              <a:off x="3341511" y="258228"/>
              <a:ext cx="5508978" cy="769441"/>
            </a:xfrm>
            <a:prstGeom prst="rect">
              <a:avLst/>
            </a:prstGeom>
            <a:noFill/>
          </p:spPr>
          <p:txBody>
            <a:bodyPr wrap="square" rtlCol="0">
              <a:spAutoFit/>
            </a:bodyPr>
            <a:lstStyle/>
            <a:p>
              <a:pPr algn="ctr"/>
              <a:r>
                <a:rPr lang="en-US" sz="4400" b="1" dirty="0" smtClean="0">
                  <a:solidFill>
                    <a:srgbClr val="56595E"/>
                  </a:solidFill>
                  <a:latin typeface="Candara" panose="020E0502030303020204" pitchFamily="34" charset="0"/>
                </a:rPr>
                <a:t>Predictive Analysis</a:t>
              </a:r>
              <a:endParaRPr lang="en-US" sz="4400" b="1" dirty="0">
                <a:solidFill>
                  <a:srgbClr val="56595E"/>
                </a:solidFill>
                <a:latin typeface="Candara" panose="020E0502030303020204" pitchFamily="34" charset="0"/>
              </a:endParaRPr>
            </a:p>
          </p:txBody>
        </p:sp>
        <p:sp>
          <p:nvSpPr>
            <p:cNvPr id="17" name="TextBox 16"/>
            <p:cNvSpPr txBox="1"/>
            <p:nvPr/>
          </p:nvSpPr>
          <p:spPr>
            <a:xfrm>
              <a:off x="4030132" y="843004"/>
              <a:ext cx="4143023" cy="369332"/>
            </a:xfrm>
            <a:prstGeom prst="rect">
              <a:avLst/>
            </a:prstGeom>
            <a:noFill/>
          </p:spPr>
          <p:txBody>
            <a:bodyPr wrap="square" rtlCol="0">
              <a:spAutoFit/>
            </a:bodyPr>
            <a:lstStyle/>
            <a:p>
              <a:pPr algn="ctr"/>
              <a:endParaRPr lang="en-US" dirty="0">
                <a:solidFill>
                  <a:schemeClr val="bg2">
                    <a:lumMod val="50000"/>
                  </a:schemeClr>
                </a:solidFill>
                <a:latin typeface="Candara" panose="020E0502030303020204" pitchFamily="34" charset="0"/>
              </a:endParaRPr>
            </a:p>
          </p:txBody>
        </p:sp>
      </p:grpSp>
      <p:pic>
        <p:nvPicPr>
          <p:cNvPr id="20" name="Picture 19">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88232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750"/>
                                        <p:tgtEl>
                                          <p:spTgt spid="15"/>
                                        </p:tgtEl>
                                      </p:cBhvr>
                                    </p:animEffect>
                                  </p:childTnLst>
                                </p:cTn>
                              </p:par>
                            </p:childTnLst>
                          </p:cTn>
                        </p:par>
                        <p:par>
                          <p:cTn id="8" fill="hold">
                            <p:stCondLst>
                              <p:cond delay="750"/>
                            </p:stCondLst>
                            <p:childTnLst>
                              <p:par>
                                <p:cTn id="9" presetID="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750"/>
                            </p:stCondLst>
                            <p:childTnLst>
                              <p:par>
                                <p:cTn id="14" presetID="2" presetClass="entr" presetSubtype="1"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750" fill="hold"/>
                                        <p:tgtEl>
                                          <p:spTgt spid="18"/>
                                        </p:tgtEl>
                                        <p:attrNameLst>
                                          <p:attrName>ppt_x</p:attrName>
                                        </p:attrNameLst>
                                      </p:cBhvr>
                                      <p:tavLst>
                                        <p:tav tm="0">
                                          <p:val>
                                            <p:strVal val="#ppt_x"/>
                                          </p:val>
                                        </p:tav>
                                        <p:tav tm="100000">
                                          <p:val>
                                            <p:strVal val="#ppt_x"/>
                                          </p:val>
                                        </p:tav>
                                      </p:tavLst>
                                    </p:anim>
                                    <p:anim calcmode="lin" valueType="num">
                                      <p:cBhvr additive="base">
                                        <p:cTn id="17" dur="750" fill="hold"/>
                                        <p:tgtEl>
                                          <p:spTgt spid="18"/>
                                        </p:tgtEl>
                                        <p:attrNameLst>
                                          <p:attrName>ppt_y</p:attrName>
                                        </p:attrNameLst>
                                      </p:cBhvr>
                                      <p:tavLst>
                                        <p:tav tm="0">
                                          <p:val>
                                            <p:strVal val="0-#ppt_h/2"/>
                                          </p:val>
                                        </p:tav>
                                        <p:tav tm="100000">
                                          <p:val>
                                            <p:strVal val="#ppt_y"/>
                                          </p:val>
                                        </p:tav>
                                      </p:tavLst>
                                    </p:anim>
                                  </p:childTnLst>
                                </p:cTn>
                              </p:par>
                            </p:childTnLst>
                          </p:cTn>
                        </p:par>
                        <p:par>
                          <p:cTn id="18" fill="hold">
                            <p:stCondLst>
                              <p:cond delay="2500"/>
                            </p:stCondLst>
                            <p:childTnLst>
                              <p:par>
                                <p:cTn id="19" presetID="2" presetClass="entr" presetSubtype="4"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750" fill="hold"/>
                                        <p:tgtEl>
                                          <p:spTgt spid="19"/>
                                        </p:tgtEl>
                                        <p:attrNameLst>
                                          <p:attrName>ppt_x</p:attrName>
                                        </p:attrNameLst>
                                      </p:cBhvr>
                                      <p:tavLst>
                                        <p:tav tm="0">
                                          <p:val>
                                            <p:strVal val="#ppt_x"/>
                                          </p:val>
                                        </p:tav>
                                        <p:tav tm="100000">
                                          <p:val>
                                            <p:strVal val="#ppt_x"/>
                                          </p:val>
                                        </p:tav>
                                      </p:tavLst>
                                    </p:anim>
                                    <p:anim calcmode="lin" valueType="num">
                                      <p:cBhvr additive="base">
                                        <p:cTn id="22"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bg2">
                  <a:lumMod val="25000"/>
                </a:schemeClr>
              </a:solidFill>
              <a:latin typeface="Candara" panose="020E0502030303020204" pitchFamily="34" charset="0"/>
            </a:endParaRPr>
          </a:p>
        </p:txBody>
      </p:sp>
      <p:sp>
        <p:nvSpPr>
          <p:cNvPr id="2" name="Title 1"/>
          <p:cNvSpPr>
            <a:spLocks noGrp="1"/>
          </p:cNvSpPr>
          <p:nvPr>
            <p:ph type="title" idx="4294967295"/>
          </p:nvPr>
        </p:nvSpPr>
        <p:spPr>
          <a:xfrm>
            <a:off x="3006968" y="366713"/>
            <a:ext cx="6277709" cy="712787"/>
          </a:xfrm>
        </p:spPr>
        <p:txBody>
          <a:bodyPr>
            <a:normAutofit/>
          </a:bodyPr>
          <a:lstStyle/>
          <a:p>
            <a:pPr algn="ctr"/>
            <a:endParaRPr lang="en-US" sz="3200" dirty="0">
              <a:solidFill>
                <a:schemeClr val="bg2">
                  <a:lumMod val="25000"/>
                </a:schemeClr>
              </a:solidFill>
              <a:latin typeface="Candara" panose="020E0502030303020204" pitchFamily="34" charset="0"/>
            </a:endParaRPr>
          </a:p>
        </p:txBody>
      </p:sp>
      <p:pic>
        <p:nvPicPr>
          <p:cNvPr id="23554" name="Picture 2" descr="C:\Users\bwhizzy\Desktop\Grifffith college files\Applied Data Analytics\Police Killings\dashboards screenshots\forcast predi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59559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36478" y="6133615"/>
            <a:ext cx="11873552" cy="646331"/>
          </a:xfrm>
          <a:prstGeom prst="rect">
            <a:avLst/>
          </a:prstGeom>
        </p:spPr>
        <p:txBody>
          <a:bodyPr wrap="square">
            <a:spAutoFit/>
          </a:bodyPr>
          <a:lstStyle/>
          <a:p>
            <a:r>
              <a:rPr lang="en-US" dirty="0"/>
              <a:t>For the predictive model, tableau forecast function was used to predict the next 3 months of number of police killings in the US. Again this dataset is a cyclic trend, ups and down.</a:t>
            </a:r>
            <a:endParaRPr lang="en-US" b="1" dirty="0"/>
          </a:p>
        </p:txBody>
      </p:sp>
    </p:spTree>
    <p:extLst>
      <p:ext uri="{BB962C8B-B14F-4D97-AF65-F5344CB8AC3E}">
        <p14:creationId xmlns:p14="http://schemas.microsoft.com/office/powerpoint/2010/main" val="3259237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bg2">
                  <a:lumMod val="25000"/>
                </a:schemeClr>
              </a:solidFill>
              <a:latin typeface="Candara" panose="020E0502030303020204" pitchFamily="34" charset="0"/>
            </a:endParaRPr>
          </a:p>
        </p:txBody>
      </p:sp>
      <p:sp>
        <p:nvSpPr>
          <p:cNvPr id="2" name="Title 1"/>
          <p:cNvSpPr>
            <a:spLocks noGrp="1"/>
          </p:cNvSpPr>
          <p:nvPr>
            <p:ph type="title" idx="4294967295"/>
          </p:nvPr>
        </p:nvSpPr>
        <p:spPr>
          <a:xfrm>
            <a:off x="3006968" y="366713"/>
            <a:ext cx="6277709" cy="712787"/>
          </a:xfrm>
        </p:spPr>
        <p:txBody>
          <a:bodyPr>
            <a:normAutofit/>
          </a:bodyPr>
          <a:lstStyle/>
          <a:p>
            <a:pPr algn="ctr"/>
            <a:endParaRPr lang="en-US" sz="3200" dirty="0">
              <a:solidFill>
                <a:schemeClr val="bg2">
                  <a:lumMod val="25000"/>
                </a:schemeClr>
              </a:solidFill>
              <a:latin typeface="Candara" panose="020E0502030303020204" pitchFamily="34" charset="0"/>
            </a:endParaRPr>
          </a:p>
        </p:txBody>
      </p:sp>
      <p:sp>
        <p:nvSpPr>
          <p:cNvPr id="3" name="Rectangle 2"/>
          <p:cNvSpPr/>
          <p:nvPr/>
        </p:nvSpPr>
        <p:spPr>
          <a:xfrm>
            <a:off x="1" y="4735773"/>
            <a:ext cx="12010029" cy="2585323"/>
          </a:xfrm>
          <a:prstGeom prst="rect">
            <a:avLst/>
          </a:prstGeom>
        </p:spPr>
        <p:txBody>
          <a:bodyPr wrap="square">
            <a:spAutoFit/>
          </a:bodyPr>
          <a:lstStyle/>
          <a:p>
            <a:r>
              <a:rPr lang="en-US" dirty="0"/>
              <a:t>Our forecast model predicted 3 months from July 2017 - September 2017. It predicted that the number of killings will drop from 84 – 82 in those month periods (based on the historical data provided) with a 95% confidence level. </a:t>
            </a:r>
            <a:endParaRPr lang="en-US" b="1" dirty="0"/>
          </a:p>
          <a:p>
            <a:r>
              <a:rPr lang="en-US" dirty="0"/>
              <a:t>A description of our predictive model </a:t>
            </a:r>
            <a:r>
              <a:rPr lang="en-US" dirty="0" smtClean="0"/>
              <a:t>above</a:t>
            </a:r>
          </a:p>
          <a:p>
            <a:r>
              <a:rPr lang="en-US" dirty="0"/>
              <a:t>There was no element of seasonal effects and we ignored the first month with the forecast model based on January 2015 – June 2017.</a:t>
            </a:r>
            <a:endParaRPr lang="en-US" b="1" dirty="0"/>
          </a:p>
          <a:p>
            <a:r>
              <a:rPr lang="en-US" dirty="0"/>
              <a:t>The next screen shoot shows the cross tab of our forecasted values (orange) and our actual values (blue) as well as the lower prediction and upper prediction</a:t>
            </a:r>
          </a:p>
          <a:p>
            <a:endParaRPr lang="en-US" b="1" dirty="0"/>
          </a:p>
          <a:p>
            <a:endParaRPr lang="en-US" b="1" dirty="0"/>
          </a:p>
        </p:txBody>
      </p:sp>
      <p:pic>
        <p:nvPicPr>
          <p:cNvPr id="24579" name="Picture 3" descr="C:\Users\bwhizzy\Desktop\Grifffith college files\Applied Data Analytics\Police Killings\dashboards screenshots\summary of forecast 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010030" cy="4735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385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bg2">
                  <a:lumMod val="25000"/>
                </a:schemeClr>
              </a:solidFill>
              <a:latin typeface="Candara" panose="020E0502030303020204" pitchFamily="34" charset="0"/>
            </a:endParaRPr>
          </a:p>
        </p:txBody>
      </p:sp>
      <p:sp>
        <p:nvSpPr>
          <p:cNvPr id="2" name="Title 1"/>
          <p:cNvSpPr>
            <a:spLocks noGrp="1"/>
          </p:cNvSpPr>
          <p:nvPr>
            <p:ph type="title" idx="4294967295"/>
          </p:nvPr>
        </p:nvSpPr>
        <p:spPr>
          <a:xfrm>
            <a:off x="3006968" y="366713"/>
            <a:ext cx="6277709" cy="712787"/>
          </a:xfrm>
        </p:spPr>
        <p:txBody>
          <a:bodyPr>
            <a:normAutofit/>
          </a:bodyPr>
          <a:lstStyle/>
          <a:p>
            <a:pPr algn="ctr"/>
            <a:endParaRPr lang="en-US" sz="3200" dirty="0">
              <a:solidFill>
                <a:schemeClr val="bg2">
                  <a:lumMod val="25000"/>
                </a:schemeClr>
              </a:solidFill>
              <a:latin typeface="Candara" panose="020E0502030303020204" pitchFamily="34" charset="0"/>
            </a:endParaRPr>
          </a:p>
        </p:txBody>
      </p:sp>
      <p:sp>
        <p:nvSpPr>
          <p:cNvPr id="3" name="Rectangle 2"/>
          <p:cNvSpPr/>
          <p:nvPr/>
        </p:nvSpPr>
        <p:spPr>
          <a:xfrm>
            <a:off x="1" y="4735773"/>
            <a:ext cx="12010029" cy="646331"/>
          </a:xfrm>
          <a:prstGeom prst="rect">
            <a:avLst/>
          </a:prstGeom>
        </p:spPr>
        <p:txBody>
          <a:bodyPr wrap="square">
            <a:spAutoFit/>
          </a:bodyPr>
          <a:lstStyle/>
          <a:p>
            <a:r>
              <a:rPr lang="en-US" b="1" dirty="0" smtClean="0"/>
              <a:t>Cross tab view</a:t>
            </a:r>
            <a:endParaRPr lang="en-US" b="1" dirty="0"/>
          </a:p>
          <a:p>
            <a:endParaRPr lang="en-US" b="1" dirty="0"/>
          </a:p>
        </p:txBody>
      </p:sp>
      <p:pic>
        <p:nvPicPr>
          <p:cNvPr id="25602" name="Picture 2" descr="C:\Users\bwhizzy\Desktop\Grifffith college files\Applied Data Analytics\Police Killings\dashboards screenshots\cross tab of our forecasted values (orange) and our actual values (blu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52388"/>
            <a:ext cx="12191999" cy="4788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46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bg2">
                  <a:lumMod val="25000"/>
                </a:schemeClr>
              </a:solidFill>
              <a:latin typeface="Candara" panose="020E0502030303020204" pitchFamily="34" charset="0"/>
            </a:endParaRPr>
          </a:p>
        </p:txBody>
      </p:sp>
      <p:sp>
        <p:nvSpPr>
          <p:cNvPr id="2" name="Title 1"/>
          <p:cNvSpPr>
            <a:spLocks noGrp="1"/>
          </p:cNvSpPr>
          <p:nvPr>
            <p:ph type="title" idx="4294967295"/>
          </p:nvPr>
        </p:nvSpPr>
        <p:spPr>
          <a:xfrm>
            <a:off x="3006968" y="366713"/>
            <a:ext cx="6277709" cy="712787"/>
          </a:xfrm>
        </p:spPr>
        <p:txBody>
          <a:bodyPr>
            <a:normAutofit/>
          </a:bodyPr>
          <a:lstStyle/>
          <a:p>
            <a:pPr algn="ctr"/>
            <a:endParaRPr lang="en-US" sz="3200" dirty="0">
              <a:solidFill>
                <a:schemeClr val="bg2">
                  <a:lumMod val="25000"/>
                </a:schemeClr>
              </a:solidFill>
              <a:latin typeface="Candara" panose="020E0502030303020204" pitchFamily="34" charset="0"/>
            </a:endParaRPr>
          </a:p>
        </p:txBody>
      </p:sp>
      <p:sp>
        <p:nvSpPr>
          <p:cNvPr id="3" name="Rectangle 2"/>
          <p:cNvSpPr/>
          <p:nvPr/>
        </p:nvSpPr>
        <p:spPr>
          <a:xfrm>
            <a:off x="1" y="4735773"/>
            <a:ext cx="12010029" cy="646331"/>
          </a:xfrm>
          <a:prstGeom prst="rect">
            <a:avLst/>
          </a:prstGeom>
        </p:spPr>
        <p:txBody>
          <a:bodyPr wrap="square">
            <a:spAutoFit/>
          </a:bodyPr>
          <a:lstStyle/>
          <a:p>
            <a:r>
              <a:rPr lang="en-US" b="1" dirty="0" smtClean="0"/>
              <a:t>Cross tab view</a:t>
            </a:r>
            <a:endParaRPr lang="en-US" b="1" dirty="0"/>
          </a:p>
          <a:p>
            <a:endParaRPr lang="en-US" b="1" dirty="0"/>
          </a:p>
        </p:txBody>
      </p:sp>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555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23331" y="5704764"/>
            <a:ext cx="9335069" cy="369332"/>
          </a:xfrm>
          <a:prstGeom prst="rect">
            <a:avLst/>
          </a:prstGeom>
        </p:spPr>
        <p:txBody>
          <a:bodyPr wrap="square">
            <a:spAutoFit/>
          </a:bodyPr>
          <a:lstStyle/>
          <a:p>
            <a:r>
              <a:rPr lang="en-US" dirty="0"/>
              <a:t>time series dashboard of date and death count in each state</a:t>
            </a:r>
          </a:p>
        </p:txBody>
      </p:sp>
    </p:spTree>
    <p:extLst>
      <p:ext uri="{BB962C8B-B14F-4D97-AF65-F5344CB8AC3E}">
        <p14:creationId xmlns:p14="http://schemas.microsoft.com/office/powerpoint/2010/main" val="1755808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bg2">
                  <a:lumMod val="25000"/>
                </a:schemeClr>
              </a:solidFill>
              <a:latin typeface="Candara" panose="020E0502030303020204" pitchFamily="34" charset="0"/>
            </a:endParaRPr>
          </a:p>
        </p:txBody>
      </p:sp>
      <p:sp>
        <p:nvSpPr>
          <p:cNvPr id="2" name="Title 1"/>
          <p:cNvSpPr>
            <a:spLocks noGrp="1"/>
          </p:cNvSpPr>
          <p:nvPr>
            <p:ph type="title" idx="4294967295"/>
          </p:nvPr>
        </p:nvSpPr>
        <p:spPr>
          <a:xfrm>
            <a:off x="3006968" y="366713"/>
            <a:ext cx="6277709" cy="712787"/>
          </a:xfrm>
        </p:spPr>
        <p:txBody>
          <a:bodyPr>
            <a:normAutofit/>
          </a:bodyPr>
          <a:lstStyle/>
          <a:p>
            <a:pPr algn="ctr"/>
            <a:endParaRPr lang="en-US" sz="3200" dirty="0">
              <a:solidFill>
                <a:schemeClr val="bg2">
                  <a:lumMod val="25000"/>
                </a:schemeClr>
              </a:solidFill>
              <a:latin typeface="Candara" panose="020E0502030303020204" pitchFamily="34" charset="0"/>
            </a:endParaRPr>
          </a:p>
        </p:txBody>
      </p:sp>
      <p:sp>
        <p:nvSpPr>
          <p:cNvPr id="3" name="Rectangle 2"/>
          <p:cNvSpPr/>
          <p:nvPr/>
        </p:nvSpPr>
        <p:spPr>
          <a:xfrm>
            <a:off x="136478" y="6133615"/>
            <a:ext cx="11873552" cy="646331"/>
          </a:xfrm>
          <a:prstGeom prst="rect">
            <a:avLst/>
          </a:prstGeom>
        </p:spPr>
        <p:txBody>
          <a:bodyPr wrap="square">
            <a:spAutoFit/>
          </a:bodyPr>
          <a:lstStyle/>
          <a:p>
            <a:r>
              <a:rPr lang="en-US" dirty="0"/>
              <a:t>Our fore</a:t>
            </a:r>
            <a:r>
              <a:rPr lang="en-US" b="1" dirty="0"/>
              <a:t>cast model predicted 2</a:t>
            </a:r>
            <a:r>
              <a:rPr lang="en-US" dirty="0"/>
              <a:t> months from July 2017 </a:t>
            </a:r>
            <a:r>
              <a:rPr lang="en-US" b="1" dirty="0"/>
              <a:t>– august </a:t>
            </a:r>
            <a:r>
              <a:rPr lang="en-US" dirty="0"/>
              <a:t>2017. It predicted that the </a:t>
            </a:r>
            <a:r>
              <a:rPr lang="en-US" b="1" dirty="0"/>
              <a:t>average age killed will be 36.796 </a:t>
            </a:r>
            <a:r>
              <a:rPr lang="en-US" dirty="0"/>
              <a:t>in those month periods (based on the historical data provided) with a 95% confidence level. </a:t>
            </a:r>
            <a:endParaRPr lang="en-US"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5773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2637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bg2">
                  <a:lumMod val="25000"/>
                </a:schemeClr>
              </a:solidFill>
              <a:latin typeface="Candara" panose="020E0502030303020204" pitchFamily="34" charset="0"/>
            </a:endParaRPr>
          </a:p>
        </p:txBody>
      </p:sp>
      <p:sp>
        <p:nvSpPr>
          <p:cNvPr id="2" name="Title 1"/>
          <p:cNvSpPr>
            <a:spLocks noGrp="1"/>
          </p:cNvSpPr>
          <p:nvPr>
            <p:ph type="title" idx="4294967295"/>
          </p:nvPr>
        </p:nvSpPr>
        <p:spPr>
          <a:xfrm>
            <a:off x="3006968" y="366713"/>
            <a:ext cx="6277709" cy="712787"/>
          </a:xfrm>
        </p:spPr>
        <p:txBody>
          <a:bodyPr>
            <a:normAutofit/>
          </a:bodyPr>
          <a:lstStyle/>
          <a:p>
            <a:pPr algn="ctr"/>
            <a:endParaRPr lang="en-US" sz="3200" dirty="0">
              <a:solidFill>
                <a:schemeClr val="bg2">
                  <a:lumMod val="25000"/>
                </a:schemeClr>
              </a:solidFill>
              <a:latin typeface="Candara" panose="020E0502030303020204" pitchFamily="34" charset="0"/>
            </a:endParaRPr>
          </a:p>
        </p:txBody>
      </p:sp>
      <p:sp>
        <p:nvSpPr>
          <p:cNvPr id="3" name="Rectangle 2"/>
          <p:cNvSpPr/>
          <p:nvPr/>
        </p:nvSpPr>
        <p:spPr>
          <a:xfrm>
            <a:off x="1" y="4735773"/>
            <a:ext cx="12010029" cy="646331"/>
          </a:xfrm>
          <a:prstGeom prst="rect">
            <a:avLst/>
          </a:prstGeom>
        </p:spPr>
        <p:txBody>
          <a:bodyPr wrap="square">
            <a:spAutoFit/>
          </a:bodyPr>
          <a:lstStyle/>
          <a:p>
            <a:endParaRPr lang="en-US" b="1" dirty="0"/>
          </a:p>
          <a:p>
            <a:endParaRPr lang="en-US" b="1" dirty="0"/>
          </a:p>
        </p:txBody>
      </p:sp>
      <p:sp>
        <p:nvSpPr>
          <p:cNvPr id="5" name="Rectangle 4"/>
          <p:cNvSpPr/>
          <p:nvPr/>
        </p:nvSpPr>
        <p:spPr>
          <a:xfrm>
            <a:off x="723331" y="6061291"/>
            <a:ext cx="9335069" cy="923330"/>
          </a:xfrm>
          <a:prstGeom prst="rect">
            <a:avLst/>
          </a:prstGeom>
        </p:spPr>
        <p:txBody>
          <a:bodyPr wrap="square">
            <a:spAutoFit/>
          </a:bodyPr>
          <a:lstStyle/>
          <a:p>
            <a:r>
              <a:rPr lang="en-US" dirty="0"/>
              <a:t>Time series dashboard showing the year and months of those killed as well as filter by states and race/ethnicity</a:t>
            </a:r>
          </a:p>
          <a:p>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836"/>
            <a:ext cx="12191999" cy="582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5267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0" name="Rectangle 19"/>
          <p:cNvSpPr/>
          <p:nvPr/>
        </p:nvSpPr>
        <p:spPr>
          <a:xfrm>
            <a:off x="0" y="0"/>
            <a:ext cx="12192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1"/>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541202" y="541310"/>
            <a:ext cx="3474720" cy="1544064"/>
            <a:chOff x="3178829" y="256408"/>
            <a:chExt cx="4172784" cy="732631"/>
          </a:xfrm>
        </p:grpSpPr>
        <p:sp>
          <p:nvSpPr>
            <p:cNvPr id="7" name="TextBox 6"/>
            <p:cNvSpPr txBox="1"/>
            <p:nvPr/>
          </p:nvSpPr>
          <p:spPr>
            <a:xfrm>
              <a:off x="3378735" y="256408"/>
              <a:ext cx="3840480" cy="365086"/>
            </a:xfrm>
            <a:prstGeom prst="rect">
              <a:avLst/>
            </a:prstGeom>
            <a:noFill/>
          </p:spPr>
          <p:txBody>
            <a:bodyPr wrap="square" rtlCol="0">
              <a:spAutoFit/>
            </a:bodyPr>
            <a:lstStyle/>
            <a:p>
              <a:pPr algn="ctr"/>
              <a:r>
                <a:rPr lang="en-US" sz="4400" b="1" dirty="0" smtClean="0">
                  <a:solidFill>
                    <a:srgbClr val="56595E"/>
                  </a:solidFill>
                  <a:latin typeface="Candara" panose="020E0502030303020204" pitchFamily="34" charset="0"/>
                </a:rPr>
                <a:t>Thank You</a:t>
              </a:r>
              <a:endParaRPr lang="en-US" sz="4400" b="1" dirty="0">
                <a:solidFill>
                  <a:srgbClr val="56595E"/>
                </a:solidFill>
                <a:latin typeface="Candara" panose="020E0502030303020204" pitchFamily="34" charset="0"/>
              </a:endParaRPr>
            </a:p>
          </p:txBody>
        </p:sp>
        <p:sp>
          <p:nvSpPr>
            <p:cNvPr id="8" name="TextBox 7"/>
            <p:cNvSpPr txBox="1"/>
            <p:nvPr/>
          </p:nvSpPr>
          <p:spPr>
            <a:xfrm>
              <a:off x="3178829" y="843004"/>
              <a:ext cx="4172784" cy="146035"/>
            </a:xfrm>
            <a:prstGeom prst="rect">
              <a:avLst/>
            </a:prstGeom>
            <a:noFill/>
          </p:spPr>
          <p:txBody>
            <a:bodyPr wrap="square" rtlCol="0">
              <a:spAutoFit/>
            </a:bodyPr>
            <a:lstStyle/>
            <a:p>
              <a:r>
                <a:rPr lang="en-US" sz="1400" dirty="0" smtClean="0">
                  <a:solidFill>
                    <a:srgbClr val="62656A"/>
                  </a:solidFill>
                  <a:latin typeface="Candara" panose="020E0502030303020204" pitchFamily="34" charset="0"/>
                </a:rPr>
                <a:t>. </a:t>
              </a:r>
              <a:endParaRPr lang="en-US" sz="1400" dirty="0">
                <a:solidFill>
                  <a:srgbClr val="62656A"/>
                </a:solidFill>
                <a:latin typeface="Candara" panose="020E0502030303020204" pitchFamily="34" charset="0"/>
              </a:endParaRPr>
            </a:p>
          </p:txBody>
        </p:sp>
      </p:grpSp>
      <p:grpSp>
        <p:nvGrpSpPr>
          <p:cNvPr id="13" name="Group 12"/>
          <p:cNvGrpSpPr/>
          <p:nvPr/>
        </p:nvGrpSpPr>
        <p:grpSpPr>
          <a:xfrm>
            <a:off x="1869585" y="3394156"/>
            <a:ext cx="534543" cy="1195637"/>
            <a:chOff x="9856581" y="1063103"/>
            <a:chExt cx="534543" cy="1195637"/>
          </a:xfrm>
          <a:solidFill>
            <a:schemeClr val="bg1"/>
          </a:solidFill>
        </p:grpSpPr>
        <p:sp>
          <p:nvSpPr>
            <p:cNvPr id="14" name="Freeform 13"/>
            <p:cNvSpPr>
              <a:spLocks noChangeAspect="1"/>
            </p:cNvSpPr>
            <p:nvPr/>
          </p:nvSpPr>
          <p:spPr bwMode="auto">
            <a:xfrm rot="18840000">
              <a:off x="9933924" y="1063103"/>
              <a:ext cx="457200" cy="457200"/>
            </a:xfrm>
            <a:custGeom>
              <a:avLst/>
              <a:gdLst>
                <a:gd name="connsiteX0" fmla="*/ 448372 w 460892"/>
                <a:gd name="connsiteY0" fmla="*/ 16678 h 430260"/>
                <a:gd name="connsiteX1" fmla="*/ 455049 w 460892"/>
                <a:gd name="connsiteY1" fmla="*/ 26269 h 430260"/>
                <a:gd name="connsiteX2" fmla="*/ 459223 w 460892"/>
                <a:gd name="connsiteY2" fmla="*/ 36693 h 430260"/>
                <a:gd name="connsiteX3" fmla="*/ 460892 w 460892"/>
                <a:gd name="connsiteY3" fmla="*/ 47534 h 430260"/>
                <a:gd name="connsiteX4" fmla="*/ 460475 w 460892"/>
                <a:gd name="connsiteY4" fmla="*/ 58792 h 430260"/>
                <a:gd name="connsiteX5" fmla="*/ 457553 w 460892"/>
                <a:gd name="connsiteY5" fmla="*/ 69633 h 430260"/>
                <a:gd name="connsiteX6" fmla="*/ 452128 w 460892"/>
                <a:gd name="connsiteY6" fmla="*/ 80057 h 430260"/>
                <a:gd name="connsiteX7" fmla="*/ 444199 w 460892"/>
                <a:gd name="connsiteY7" fmla="*/ 88396 h 430260"/>
                <a:gd name="connsiteX8" fmla="*/ 67193 w 460892"/>
                <a:gd name="connsiteY8" fmla="*/ 430260 h 430260"/>
                <a:gd name="connsiteX9" fmla="*/ 0 w 460892"/>
                <a:gd name="connsiteY9" fmla="*/ 352204 h 430260"/>
                <a:gd name="connsiteX10" fmla="*/ 1409 w 460892"/>
                <a:gd name="connsiteY10" fmla="*/ 351500 h 430260"/>
                <a:gd name="connsiteX11" fmla="*/ 5583 w 460892"/>
                <a:gd name="connsiteY11" fmla="*/ 348998 h 430260"/>
                <a:gd name="connsiteX12" fmla="*/ 376174 w 460892"/>
                <a:gd name="connsiteY12" fmla="*/ 13343 h 430260"/>
                <a:gd name="connsiteX13" fmla="*/ 385772 w 460892"/>
                <a:gd name="connsiteY13" fmla="*/ 6255 h 430260"/>
                <a:gd name="connsiteX14" fmla="*/ 396206 w 460892"/>
                <a:gd name="connsiteY14" fmla="*/ 2085 h 430260"/>
                <a:gd name="connsiteX15" fmla="*/ 407474 w 460892"/>
                <a:gd name="connsiteY15" fmla="*/ 0 h 430260"/>
                <a:gd name="connsiteX16" fmla="*/ 418741 w 460892"/>
                <a:gd name="connsiteY16" fmla="*/ 417 h 430260"/>
                <a:gd name="connsiteX17" fmla="*/ 429175 w 460892"/>
                <a:gd name="connsiteY17" fmla="*/ 4170 h 430260"/>
                <a:gd name="connsiteX18" fmla="*/ 439191 w 460892"/>
                <a:gd name="connsiteY18" fmla="*/ 9173 h 4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0892" h="430260">
                  <a:moveTo>
                    <a:pt x="448372" y="16678"/>
                  </a:moveTo>
                  <a:lnTo>
                    <a:pt x="455049" y="26269"/>
                  </a:lnTo>
                  <a:lnTo>
                    <a:pt x="459223" y="36693"/>
                  </a:lnTo>
                  <a:lnTo>
                    <a:pt x="460892" y="47534"/>
                  </a:lnTo>
                  <a:lnTo>
                    <a:pt x="460475" y="58792"/>
                  </a:lnTo>
                  <a:lnTo>
                    <a:pt x="457553" y="69633"/>
                  </a:lnTo>
                  <a:lnTo>
                    <a:pt x="452128" y="80057"/>
                  </a:lnTo>
                  <a:lnTo>
                    <a:pt x="444199" y="88396"/>
                  </a:lnTo>
                  <a:lnTo>
                    <a:pt x="67193" y="430260"/>
                  </a:lnTo>
                  <a:lnTo>
                    <a:pt x="0" y="352204"/>
                  </a:lnTo>
                  <a:lnTo>
                    <a:pt x="1409" y="351500"/>
                  </a:lnTo>
                  <a:lnTo>
                    <a:pt x="5583" y="348998"/>
                  </a:lnTo>
                  <a:lnTo>
                    <a:pt x="376174" y="13343"/>
                  </a:lnTo>
                  <a:lnTo>
                    <a:pt x="385772" y="6255"/>
                  </a:lnTo>
                  <a:lnTo>
                    <a:pt x="396206" y="2085"/>
                  </a:lnTo>
                  <a:lnTo>
                    <a:pt x="407474" y="0"/>
                  </a:lnTo>
                  <a:lnTo>
                    <a:pt x="418741" y="417"/>
                  </a:lnTo>
                  <a:lnTo>
                    <a:pt x="429175" y="4170"/>
                  </a:lnTo>
                  <a:lnTo>
                    <a:pt x="439191" y="9173"/>
                  </a:lnTo>
                  <a:close/>
                </a:path>
              </a:pathLst>
            </a:custGeom>
            <a:solidFill>
              <a:srgbClr val="FF2B2A"/>
            </a:solidFill>
            <a:ln w="0">
              <a:noFill/>
              <a:prstDash val="solid"/>
              <a:round/>
              <a:headEnd/>
              <a:tailEnd/>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ru-RU" dirty="0"/>
            </a:p>
          </p:txBody>
        </p:sp>
        <p:sp>
          <p:nvSpPr>
            <p:cNvPr id="15" name="Freeform 14"/>
            <p:cNvSpPr>
              <a:spLocks/>
            </p:cNvSpPr>
            <p:nvPr/>
          </p:nvSpPr>
          <p:spPr bwMode="auto">
            <a:xfrm rot="7980000">
              <a:off x="9856581" y="1801540"/>
              <a:ext cx="457200" cy="457200"/>
            </a:xfrm>
            <a:custGeom>
              <a:avLst/>
              <a:gdLst>
                <a:gd name="connsiteX0" fmla="*/ 448372 w 460892"/>
                <a:gd name="connsiteY0" fmla="*/ 16678 h 430260"/>
                <a:gd name="connsiteX1" fmla="*/ 455049 w 460892"/>
                <a:gd name="connsiteY1" fmla="*/ 26269 h 430260"/>
                <a:gd name="connsiteX2" fmla="*/ 459223 w 460892"/>
                <a:gd name="connsiteY2" fmla="*/ 36693 h 430260"/>
                <a:gd name="connsiteX3" fmla="*/ 460892 w 460892"/>
                <a:gd name="connsiteY3" fmla="*/ 47534 h 430260"/>
                <a:gd name="connsiteX4" fmla="*/ 460475 w 460892"/>
                <a:gd name="connsiteY4" fmla="*/ 58792 h 430260"/>
                <a:gd name="connsiteX5" fmla="*/ 457553 w 460892"/>
                <a:gd name="connsiteY5" fmla="*/ 69633 h 430260"/>
                <a:gd name="connsiteX6" fmla="*/ 452128 w 460892"/>
                <a:gd name="connsiteY6" fmla="*/ 80057 h 430260"/>
                <a:gd name="connsiteX7" fmla="*/ 444199 w 460892"/>
                <a:gd name="connsiteY7" fmla="*/ 88396 h 430260"/>
                <a:gd name="connsiteX8" fmla="*/ 67193 w 460892"/>
                <a:gd name="connsiteY8" fmla="*/ 430260 h 430260"/>
                <a:gd name="connsiteX9" fmla="*/ 0 w 460892"/>
                <a:gd name="connsiteY9" fmla="*/ 352204 h 430260"/>
                <a:gd name="connsiteX10" fmla="*/ 1409 w 460892"/>
                <a:gd name="connsiteY10" fmla="*/ 351500 h 430260"/>
                <a:gd name="connsiteX11" fmla="*/ 5583 w 460892"/>
                <a:gd name="connsiteY11" fmla="*/ 348998 h 430260"/>
                <a:gd name="connsiteX12" fmla="*/ 376174 w 460892"/>
                <a:gd name="connsiteY12" fmla="*/ 13343 h 430260"/>
                <a:gd name="connsiteX13" fmla="*/ 385772 w 460892"/>
                <a:gd name="connsiteY13" fmla="*/ 6255 h 430260"/>
                <a:gd name="connsiteX14" fmla="*/ 396206 w 460892"/>
                <a:gd name="connsiteY14" fmla="*/ 2085 h 430260"/>
                <a:gd name="connsiteX15" fmla="*/ 407474 w 460892"/>
                <a:gd name="connsiteY15" fmla="*/ 0 h 430260"/>
                <a:gd name="connsiteX16" fmla="*/ 418741 w 460892"/>
                <a:gd name="connsiteY16" fmla="*/ 417 h 430260"/>
                <a:gd name="connsiteX17" fmla="*/ 429175 w 460892"/>
                <a:gd name="connsiteY17" fmla="*/ 4170 h 430260"/>
                <a:gd name="connsiteX18" fmla="*/ 439191 w 460892"/>
                <a:gd name="connsiteY18" fmla="*/ 9173 h 4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0892" h="430260">
                  <a:moveTo>
                    <a:pt x="448372" y="16678"/>
                  </a:moveTo>
                  <a:lnTo>
                    <a:pt x="455049" y="26269"/>
                  </a:lnTo>
                  <a:lnTo>
                    <a:pt x="459223" y="36693"/>
                  </a:lnTo>
                  <a:lnTo>
                    <a:pt x="460892" y="47534"/>
                  </a:lnTo>
                  <a:lnTo>
                    <a:pt x="460475" y="58792"/>
                  </a:lnTo>
                  <a:lnTo>
                    <a:pt x="457553" y="69633"/>
                  </a:lnTo>
                  <a:lnTo>
                    <a:pt x="452128" y="80057"/>
                  </a:lnTo>
                  <a:lnTo>
                    <a:pt x="444199" y="88396"/>
                  </a:lnTo>
                  <a:lnTo>
                    <a:pt x="67193" y="430260"/>
                  </a:lnTo>
                  <a:lnTo>
                    <a:pt x="0" y="352204"/>
                  </a:lnTo>
                  <a:lnTo>
                    <a:pt x="1409" y="351500"/>
                  </a:lnTo>
                  <a:lnTo>
                    <a:pt x="5583" y="348998"/>
                  </a:lnTo>
                  <a:lnTo>
                    <a:pt x="376174" y="13343"/>
                  </a:lnTo>
                  <a:lnTo>
                    <a:pt x="385772" y="6255"/>
                  </a:lnTo>
                  <a:lnTo>
                    <a:pt x="396206" y="2085"/>
                  </a:lnTo>
                  <a:lnTo>
                    <a:pt x="407474" y="0"/>
                  </a:lnTo>
                  <a:lnTo>
                    <a:pt x="418741" y="417"/>
                  </a:lnTo>
                  <a:lnTo>
                    <a:pt x="429175" y="4170"/>
                  </a:lnTo>
                  <a:lnTo>
                    <a:pt x="439191" y="9173"/>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ru-RU" dirty="0"/>
            </a:p>
          </p:txBody>
        </p:sp>
      </p:grpSp>
      <p:grpSp>
        <p:nvGrpSpPr>
          <p:cNvPr id="16" name="Group 15"/>
          <p:cNvGrpSpPr/>
          <p:nvPr/>
        </p:nvGrpSpPr>
        <p:grpSpPr>
          <a:xfrm>
            <a:off x="1696982" y="3768566"/>
            <a:ext cx="1019084" cy="324634"/>
            <a:chOff x="9560144" y="1819524"/>
            <a:chExt cx="1019084" cy="324634"/>
          </a:xfrm>
          <a:solidFill>
            <a:schemeClr val="bg1">
              <a:lumMod val="65000"/>
            </a:schemeClr>
          </a:solidFill>
        </p:grpSpPr>
        <p:sp>
          <p:nvSpPr>
            <p:cNvPr id="17" name="Freeform 16"/>
            <p:cNvSpPr>
              <a:spLocks/>
            </p:cNvSpPr>
            <p:nvPr/>
          </p:nvSpPr>
          <p:spPr bwMode="auto">
            <a:xfrm rot="20291668">
              <a:off x="9560144" y="1915558"/>
              <a:ext cx="365760" cy="228600"/>
            </a:xfrm>
            <a:custGeom>
              <a:avLst/>
              <a:gdLst>
                <a:gd name="connsiteX0" fmla="*/ 95569 w 352891"/>
                <a:gd name="connsiteY0" fmla="*/ 5421 h 235676"/>
                <a:gd name="connsiteX1" fmla="*/ 352891 w 352891"/>
                <a:gd name="connsiteY1" fmla="*/ 108916 h 235676"/>
                <a:gd name="connsiteX2" fmla="*/ 302176 w 352891"/>
                <a:gd name="connsiteY2" fmla="*/ 235676 h 235676"/>
                <a:gd name="connsiteX3" fmla="*/ 41316 w 352891"/>
                <a:gd name="connsiteY3" fmla="*/ 130927 h 235676"/>
                <a:gd name="connsiteX4" fmla="*/ 28796 w 352891"/>
                <a:gd name="connsiteY4" fmla="*/ 124255 h 235676"/>
                <a:gd name="connsiteX5" fmla="*/ 18780 w 352891"/>
                <a:gd name="connsiteY5" fmla="*/ 115499 h 235676"/>
                <a:gd name="connsiteX6" fmla="*/ 10433 w 352891"/>
                <a:gd name="connsiteY6" fmla="*/ 105492 h 235676"/>
                <a:gd name="connsiteX7" fmla="*/ 5008 w 352891"/>
                <a:gd name="connsiteY7" fmla="*/ 93817 h 235676"/>
                <a:gd name="connsiteX8" fmla="*/ 835 w 352891"/>
                <a:gd name="connsiteY8" fmla="*/ 80891 h 235676"/>
                <a:gd name="connsiteX9" fmla="*/ 0 w 352891"/>
                <a:gd name="connsiteY9" fmla="*/ 67965 h 235676"/>
                <a:gd name="connsiteX10" fmla="*/ 835 w 352891"/>
                <a:gd name="connsiteY10" fmla="*/ 54622 h 235676"/>
                <a:gd name="connsiteX11" fmla="*/ 5425 w 352891"/>
                <a:gd name="connsiteY11" fmla="*/ 41280 h 235676"/>
                <a:gd name="connsiteX12" fmla="*/ 12103 w 352891"/>
                <a:gd name="connsiteY12" fmla="*/ 29604 h 235676"/>
                <a:gd name="connsiteX13" fmla="*/ 20867 w 352891"/>
                <a:gd name="connsiteY13" fmla="*/ 18764 h 235676"/>
                <a:gd name="connsiteX14" fmla="*/ 31300 w 352891"/>
                <a:gd name="connsiteY14" fmla="*/ 10841 h 235676"/>
                <a:gd name="connsiteX15" fmla="*/ 42985 w 352891"/>
                <a:gd name="connsiteY15" fmla="*/ 5004 h 235676"/>
                <a:gd name="connsiteX16" fmla="*/ 55922 w 352891"/>
                <a:gd name="connsiteY16" fmla="*/ 834 h 235676"/>
                <a:gd name="connsiteX17" fmla="*/ 68442 w 352891"/>
                <a:gd name="connsiteY17" fmla="*/ 0 h 235676"/>
                <a:gd name="connsiteX18" fmla="*/ 81797 w 352891"/>
                <a:gd name="connsiteY18" fmla="*/ 1668 h 23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891" h="235676">
                  <a:moveTo>
                    <a:pt x="95569" y="5421"/>
                  </a:moveTo>
                  <a:lnTo>
                    <a:pt x="352891" y="108916"/>
                  </a:lnTo>
                  <a:lnTo>
                    <a:pt x="302176" y="235676"/>
                  </a:lnTo>
                  <a:lnTo>
                    <a:pt x="41316" y="130927"/>
                  </a:lnTo>
                  <a:lnTo>
                    <a:pt x="28796" y="124255"/>
                  </a:lnTo>
                  <a:lnTo>
                    <a:pt x="18780" y="115499"/>
                  </a:lnTo>
                  <a:lnTo>
                    <a:pt x="10433" y="105492"/>
                  </a:lnTo>
                  <a:lnTo>
                    <a:pt x="5008" y="93817"/>
                  </a:lnTo>
                  <a:lnTo>
                    <a:pt x="835" y="80891"/>
                  </a:lnTo>
                  <a:lnTo>
                    <a:pt x="0" y="67965"/>
                  </a:lnTo>
                  <a:lnTo>
                    <a:pt x="835" y="54622"/>
                  </a:lnTo>
                  <a:lnTo>
                    <a:pt x="5425" y="41280"/>
                  </a:lnTo>
                  <a:lnTo>
                    <a:pt x="12103" y="29604"/>
                  </a:lnTo>
                  <a:lnTo>
                    <a:pt x="20867" y="18764"/>
                  </a:lnTo>
                  <a:lnTo>
                    <a:pt x="31300" y="10841"/>
                  </a:lnTo>
                  <a:lnTo>
                    <a:pt x="42985" y="5004"/>
                  </a:lnTo>
                  <a:lnTo>
                    <a:pt x="55922" y="834"/>
                  </a:lnTo>
                  <a:lnTo>
                    <a:pt x="68442" y="0"/>
                  </a:lnTo>
                  <a:lnTo>
                    <a:pt x="81797" y="1668"/>
                  </a:lnTo>
                  <a:close/>
                </a:path>
              </a:pathLst>
            </a:custGeom>
            <a:solidFill>
              <a:srgbClr val="FFA803"/>
            </a:solidFill>
            <a:ln w="0">
              <a:noFill/>
              <a:prstDash val="solid"/>
              <a:round/>
              <a:headEnd/>
              <a:tailEnd/>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ru-RU" dirty="0"/>
            </a:p>
          </p:txBody>
        </p:sp>
        <p:sp>
          <p:nvSpPr>
            <p:cNvPr id="18" name="Freeform 17"/>
            <p:cNvSpPr>
              <a:spLocks/>
            </p:cNvSpPr>
            <p:nvPr/>
          </p:nvSpPr>
          <p:spPr bwMode="auto">
            <a:xfrm rot="9529559">
              <a:off x="10213468" y="1819524"/>
              <a:ext cx="365760" cy="228600"/>
            </a:xfrm>
            <a:custGeom>
              <a:avLst/>
              <a:gdLst>
                <a:gd name="connsiteX0" fmla="*/ 95569 w 352891"/>
                <a:gd name="connsiteY0" fmla="*/ 5421 h 235676"/>
                <a:gd name="connsiteX1" fmla="*/ 352891 w 352891"/>
                <a:gd name="connsiteY1" fmla="*/ 108916 h 235676"/>
                <a:gd name="connsiteX2" fmla="*/ 302176 w 352891"/>
                <a:gd name="connsiteY2" fmla="*/ 235676 h 235676"/>
                <a:gd name="connsiteX3" fmla="*/ 41316 w 352891"/>
                <a:gd name="connsiteY3" fmla="*/ 130927 h 235676"/>
                <a:gd name="connsiteX4" fmla="*/ 28796 w 352891"/>
                <a:gd name="connsiteY4" fmla="*/ 124255 h 235676"/>
                <a:gd name="connsiteX5" fmla="*/ 18780 w 352891"/>
                <a:gd name="connsiteY5" fmla="*/ 115499 h 235676"/>
                <a:gd name="connsiteX6" fmla="*/ 10433 w 352891"/>
                <a:gd name="connsiteY6" fmla="*/ 105492 h 235676"/>
                <a:gd name="connsiteX7" fmla="*/ 5008 w 352891"/>
                <a:gd name="connsiteY7" fmla="*/ 93817 h 235676"/>
                <a:gd name="connsiteX8" fmla="*/ 835 w 352891"/>
                <a:gd name="connsiteY8" fmla="*/ 80891 h 235676"/>
                <a:gd name="connsiteX9" fmla="*/ 0 w 352891"/>
                <a:gd name="connsiteY9" fmla="*/ 67965 h 235676"/>
                <a:gd name="connsiteX10" fmla="*/ 835 w 352891"/>
                <a:gd name="connsiteY10" fmla="*/ 54622 h 235676"/>
                <a:gd name="connsiteX11" fmla="*/ 5425 w 352891"/>
                <a:gd name="connsiteY11" fmla="*/ 41280 h 235676"/>
                <a:gd name="connsiteX12" fmla="*/ 12103 w 352891"/>
                <a:gd name="connsiteY12" fmla="*/ 29604 h 235676"/>
                <a:gd name="connsiteX13" fmla="*/ 20867 w 352891"/>
                <a:gd name="connsiteY13" fmla="*/ 18764 h 235676"/>
                <a:gd name="connsiteX14" fmla="*/ 31300 w 352891"/>
                <a:gd name="connsiteY14" fmla="*/ 10841 h 235676"/>
                <a:gd name="connsiteX15" fmla="*/ 42985 w 352891"/>
                <a:gd name="connsiteY15" fmla="*/ 5004 h 235676"/>
                <a:gd name="connsiteX16" fmla="*/ 55922 w 352891"/>
                <a:gd name="connsiteY16" fmla="*/ 834 h 235676"/>
                <a:gd name="connsiteX17" fmla="*/ 68442 w 352891"/>
                <a:gd name="connsiteY17" fmla="*/ 0 h 235676"/>
                <a:gd name="connsiteX18" fmla="*/ 81797 w 352891"/>
                <a:gd name="connsiteY18" fmla="*/ 1668 h 23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2891" h="235676">
                  <a:moveTo>
                    <a:pt x="95569" y="5421"/>
                  </a:moveTo>
                  <a:lnTo>
                    <a:pt x="352891" y="108916"/>
                  </a:lnTo>
                  <a:lnTo>
                    <a:pt x="302176" y="235676"/>
                  </a:lnTo>
                  <a:lnTo>
                    <a:pt x="41316" y="130927"/>
                  </a:lnTo>
                  <a:lnTo>
                    <a:pt x="28796" y="124255"/>
                  </a:lnTo>
                  <a:lnTo>
                    <a:pt x="18780" y="115499"/>
                  </a:lnTo>
                  <a:lnTo>
                    <a:pt x="10433" y="105492"/>
                  </a:lnTo>
                  <a:lnTo>
                    <a:pt x="5008" y="93817"/>
                  </a:lnTo>
                  <a:lnTo>
                    <a:pt x="835" y="80891"/>
                  </a:lnTo>
                  <a:lnTo>
                    <a:pt x="0" y="67965"/>
                  </a:lnTo>
                  <a:lnTo>
                    <a:pt x="835" y="54622"/>
                  </a:lnTo>
                  <a:lnTo>
                    <a:pt x="5425" y="41280"/>
                  </a:lnTo>
                  <a:lnTo>
                    <a:pt x="12103" y="29604"/>
                  </a:lnTo>
                  <a:lnTo>
                    <a:pt x="20867" y="18764"/>
                  </a:lnTo>
                  <a:lnTo>
                    <a:pt x="31300" y="10841"/>
                  </a:lnTo>
                  <a:lnTo>
                    <a:pt x="42985" y="5004"/>
                  </a:lnTo>
                  <a:lnTo>
                    <a:pt x="55922" y="834"/>
                  </a:lnTo>
                  <a:lnTo>
                    <a:pt x="68442" y="0"/>
                  </a:lnTo>
                  <a:lnTo>
                    <a:pt x="81797" y="1668"/>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ru-RU" dirty="0"/>
            </a:p>
          </p:txBody>
        </p:sp>
      </p:grpSp>
      <p:sp>
        <p:nvSpPr>
          <p:cNvPr id="19" name="Freeform 18"/>
          <p:cNvSpPr>
            <a:spLocks noChangeAspect="1"/>
          </p:cNvSpPr>
          <p:nvPr/>
        </p:nvSpPr>
        <p:spPr>
          <a:xfrm>
            <a:off x="1169688" y="2960923"/>
            <a:ext cx="2011680" cy="2011680"/>
          </a:xfrm>
          <a:custGeom>
            <a:avLst/>
            <a:gdLst>
              <a:gd name="connsiteX0" fmla="*/ 1005840 w 2011680"/>
              <a:gd name="connsiteY0" fmla="*/ 816827 h 2011680"/>
              <a:gd name="connsiteX1" fmla="*/ 1188720 w 2011680"/>
              <a:gd name="connsiteY1" fmla="*/ 999707 h 2011680"/>
              <a:gd name="connsiteX2" fmla="*/ 1005840 w 2011680"/>
              <a:gd name="connsiteY2" fmla="*/ 1182587 h 2011680"/>
              <a:gd name="connsiteX3" fmla="*/ 822960 w 2011680"/>
              <a:gd name="connsiteY3" fmla="*/ 999707 h 2011680"/>
              <a:gd name="connsiteX4" fmla="*/ 1005840 w 2011680"/>
              <a:gd name="connsiteY4" fmla="*/ 816827 h 2011680"/>
              <a:gd name="connsiteX5" fmla="*/ 1091559 w 2011680"/>
              <a:gd name="connsiteY5" fmla="*/ 193610 h 2011680"/>
              <a:gd name="connsiteX6" fmla="*/ 1097280 w 2011680"/>
              <a:gd name="connsiteY6" fmla="*/ 222126 h 2011680"/>
              <a:gd name="connsiteX7" fmla="*/ 1005840 w 2011680"/>
              <a:gd name="connsiteY7" fmla="*/ 314136 h 2011680"/>
              <a:gd name="connsiteX8" fmla="*/ 914400 w 2011680"/>
              <a:gd name="connsiteY8" fmla="*/ 222126 h 2011680"/>
              <a:gd name="connsiteX9" fmla="*/ 919494 w 2011680"/>
              <a:gd name="connsiteY9" fmla="*/ 196740 h 2011680"/>
              <a:gd name="connsiteX10" fmla="*/ 860163 w 2011680"/>
              <a:gd name="connsiteY10" fmla="*/ 201975 h 2011680"/>
              <a:gd name="connsiteX11" fmla="*/ 199600 w 2011680"/>
              <a:gd name="connsiteY11" fmla="*/ 846226 h 2011680"/>
              <a:gd name="connsiteX12" fmla="*/ 188815 w 2011680"/>
              <a:gd name="connsiteY12" fmla="*/ 916890 h 2011680"/>
              <a:gd name="connsiteX13" fmla="*/ 200083 w 2011680"/>
              <a:gd name="connsiteY13" fmla="*/ 914601 h 2011680"/>
              <a:gd name="connsiteX14" fmla="*/ 291523 w 2011680"/>
              <a:gd name="connsiteY14" fmla="*/ 1006611 h 2011680"/>
              <a:gd name="connsiteX15" fmla="*/ 200083 w 2011680"/>
              <a:gd name="connsiteY15" fmla="*/ 1098621 h 2011680"/>
              <a:gd name="connsiteX16" fmla="*/ 187117 w 2011680"/>
              <a:gd name="connsiteY16" fmla="*/ 1095987 h 2011680"/>
              <a:gd name="connsiteX17" fmla="*/ 187129 w 2011680"/>
              <a:gd name="connsiteY17" fmla="*/ 1096224 h 2011680"/>
              <a:gd name="connsiteX18" fmla="*/ 850052 w 2011680"/>
              <a:gd name="connsiteY18" fmla="*/ 1820316 h 2011680"/>
              <a:gd name="connsiteX19" fmla="*/ 918335 w 2011680"/>
              <a:gd name="connsiteY19" fmla="*/ 1830080 h 2011680"/>
              <a:gd name="connsiteX20" fmla="*/ 917894 w 2011680"/>
              <a:gd name="connsiteY20" fmla="*/ 1827884 h 2011680"/>
              <a:gd name="connsiteX21" fmla="*/ 1009334 w 2011680"/>
              <a:gd name="connsiteY21" fmla="*/ 1735874 h 2011680"/>
              <a:gd name="connsiteX22" fmla="*/ 1100774 w 2011680"/>
              <a:gd name="connsiteY22" fmla="*/ 1827884 h 2011680"/>
              <a:gd name="connsiteX23" fmla="*/ 1100540 w 2011680"/>
              <a:gd name="connsiteY23" fmla="*/ 1829051 h 2011680"/>
              <a:gd name="connsiteX24" fmla="*/ 1161628 w 2011680"/>
              <a:gd name="connsiteY24" fmla="*/ 1820316 h 2011680"/>
              <a:gd name="connsiteX25" fmla="*/ 1824551 w 2011680"/>
              <a:gd name="connsiteY25" fmla="*/ 1096224 h 2011680"/>
              <a:gd name="connsiteX26" fmla="*/ 1824663 w 2011680"/>
              <a:gd name="connsiteY26" fmla="*/ 1094011 h 2011680"/>
              <a:gd name="connsiteX27" fmla="*/ 1805767 w 2011680"/>
              <a:gd name="connsiteY27" fmla="*/ 1097850 h 2011680"/>
              <a:gd name="connsiteX28" fmla="*/ 1714327 w 2011680"/>
              <a:gd name="connsiteY28" fmla="*/ 1005840 h 2011680"/>
              <a:gd name="connsiteX29" fmla="*/ 1805767 w 2011680"/>
              <a:gd name="connsiteY29" fmla="*/ 913830 h 2011680"/>
              <a:gd name="connsiteX30" fmla="*/ 1820393 w 2011680"/>
              <a:gd name="connsiteY30" fmla="*/ 916801 h 2011680"/>
              <a:gd name="connsiteX31" fmla="*/ 1815946 w 2011680"/>
              <a:gd name="connsiteY31" fmla="*/ 866404 h 2011680"/>
              <a:gd name="connsiteX32" fmla="*/ 1171695 w 2011680"/>
              <a:gd name="connsiteY32" fmla="*/ 205841 h 2011680"/>
              <a:gd name="connsiteX33" fmla="*/ 1005840 w 2011680"/>
              <a:gd name="connsiteY33" fmla="*/ 0 h 2011680"/>
              <a:gd name="connsiteX34" fmla="*/ 2011680 w 2011680"/>
              <a:gd name="connsiteY34" fmla="*/ 1005840 h 2011680"/>
              <a:gd name="connsiteX35" fmla="*/ 1005840 w 2011680"/>
              <a:gd name="connsiteY35" fmla="*/ 2011680 h 2011680"/>
              <a:gd name="connsiteX36" fmla="*/ 0 w 2011680"/>
              <a:gd name="connsiteY36" fmla="*/ 1005840 h 2011680"/>
              <a:gd name="connsiteX37" fmla="*/ 1005840 w 2011680"/>
              <a:gd name="connsiteY37" fmla="*/ 0 h 201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11680" h="2011680">
                <a:moveTo>
                  <a:pt x="1005840" y="816827"/>
                </a:moveTo>
                <a:cubicBezTo>
                  <a:pt x="1106842" y="816827"/>
                  <a:pt x="1188720" y="898705"/>
                  <a:pt x="1188720" y="999707"/>
                </a:cubicBezTo>
                <a:cubicBezTo>
                  <a:pt x="1188720" y="1100709"/>
                  <a:pt x="1106842" y="1182587"/>
                  <a:pt x="1005840" y="1182587"/>
                </a:cubicBezTo>
                <a:cubicBezTo>
                  <a:pt x="904838" y="1182587"/>
                  <a:pt x="822960" y="1100709"/>
                  <a:pt x="822960" y="999707"/>
                </a:cubicBezTo>
                <a:cubicBezTo>
                  <a:pt x="822960" y="898705"/>
                  <a:pt x="904838" y="816827"/>
                  <a:pt x="1005840" y="816827"/>
                </a:cubicBezTo>
                <a:close/>
                <a:moveTo>
                  <a:pt x="1091559" y="193610"/>
                </a:moveTo>
                <a:lnTo>
                  <a:pt x="1097280" y="222126"/>
                </a:lnTo>
                <a:cubicBezTo>
                  <a:pt x="1097280" y="272942"/>
                  <a:pt x="1056341" y="314136"/>
                  <a:pt x="1005840" y="314136"/>
                </a:cubicBezTo>
                <a:cubicBezTo>
                  <a:pt x="955339" y="314136"/>
                  <a:pt x="914400" y="272942"/>
                  <a:pt x="914400" y="222126"/>
                </a:cubicBezTo>
                <a:lnTo>
                  <a:pt x="919494" y="196740"/>
                </a:lnTo>
                <a:lnTo>
                  <a:pt x="860163" y="201975"/>
                </a:lnTo>
                <a:cubicBezTo>
                  <a:pt x="529179" y="261097"/>
                  <a:pt x="266746" y="518093"/>
                  <a:pt x="199600" y="846226"/>
                </a:cubicBezTo>
                <a:lnTo>
                  <a:pt x="188815" y="916890"/>
                </a:lnTo>
                <a:lnTo>
                  <a:pt x="200083" y="914601"/>
                </a:lnTo>
                <a:cubicBezTo>
                  <a:pt x="250584" y="914601"/>
                  <a:pt x="291523" y="955795"/>
                  <a:pt x="291523" y="1006611"/>
                </a:cubicBezTo>
                <a:cubicBezTo>
                  <a:pt x="291523" y="1057427"/>
                  <a:pt x="250584" y="1098621"/>
                  <a:pt x="200083" y="1098621"/>
                </a:cubicBezTo>
                <a:lnTo>
                  <a:pt x="187117" y="1095987"/>
                </a:lnTo>
                <a:lnTo>
                  <a:pt x="187129" y="1096224"/>
                </a:lnTo>
                <a:cubicBezTo>
                  <a:pt x="224005" y="1459333"/>
                  <a:pt x="496940" y="1752658"/>
                  <a:pt x="850052" y="1820316"/>
                </a:cubicBezTo>
                <a:lnTo>
                  <a:pt x="918335" y="1830080"/>
                </a:lnTo>
                <a:lnTo>
                  <a:pt x="917894" y="1827884"/>
                </a:lnTo>
                <a:cubicBezTo>
                  <a:pt x="917894" y="1777068"/>
                  <a:pt x="958833" y="1735874"/>
                  <a:pt x="1009334" y="1735874"/>
                </a:cubicBezTo>
                <a:cubicBezTo>
                  <a:pt x="1059835" y="1735874"/>
                  <a:pt x="1100774" y="1777068"/>
                  <a:pt x="1100774" y="1827884"/>
                </a:cubicBezTo>
                <a:lnTo>
                  <a:pt x="1100540" y="1829051"/>
                </a:lnTo>
                <a:lnTo>
                  <a:pt x="1161628" y="1820316"/>
                </a:lnTo>
                <a:cubicBezTo>
                  <a:pt x="1514740" y="1752658"/>
                  <a:pt x="1787675" y="1459333"/>
                  <a:pt x="1824551" y="1096224"/>
                </a:cubicBezTo>
                <a:lnTo>
                  <a:pt x="1824663" y="1094011"/>
                </a:lnTo>
                <a:lnTo>
                  <a:pt x="1805767" y="1097850"/>
                </a:lnTo>
                <a:cubicBezTo>
                  <a:pt x="1755266" y="1097850"/>
                  <a:pt x="1714327" y="1056656"/>
                  <a:pt x="1714327" y="1005840"/>
                </a:cubicBezTo>
                <a:cubicBezTo>
                  <a:pt x="1714327" y="955024"/>
                  <a:pt x="1755266" y="913830"/>
                  <a:pt x="1805767" y="913830"/>
                </a:cubicBezTo>
                <a:lnTo>
                  <a:pt x="1820393" y="916801"/>
                </a:lnTo>
                <a:lnTo>
                  <a:pt x="1815946" y="866404"/>
                </a:lnTo>
                <a:cubicBezTo>
                  <a:pt x="1756824" y="535420"/>
                  <a:pt x="1499828" y="272986"/>
                  <a:pt x="1171695" y="205841"/>
                </a:cubicBezTo>
                <a:close/>
                <a:moveTo>
                  <a:pt x="1005840" y="0"/>
                </a:moveTo>
                <a:cubicBezTo>
                  <a:pt x="1561350" y="0"/>
                  <a:pt x="2011680" y="450330"/>
                  <a:pt x="2011680" y="1005840"/>
                </a:cubicBezTo>
                <a:cubicBezTo>
                  <a:pt x="2011680" y="1561350"/>
                  <a:pt x="1561350" y="2011680"/>
                  <a:pt x="1005840" y="2011680"/>
                </a:cubicBezTo>
                <a:cubicBezTo>
                  <a:pt x="450330" y="2011680"/>
                  <a:pt x="0" y="1561350"/>
                  <a:pt x="0" y="1005840"/>
                </a:cubicBezTo>
                <a:cubicBezTo>
                  <a:pt x="0" y="450330"/>
                  <a:pt x="450330" y="0"/>
                  <a:pt x="1005840" y="0"/>
                </a:cubicBezTo>
                <a:close/>
              </a:path>
            </a:pathLst>
          </a:custGeom>
          <a:solidFill>
            <a:srgbClr val="3EB8C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626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8" presetClass="emph" presetSubtype="0" fill="hold" nodeType="withEffect">
                                  <p:stCondLst>
                                    <p:cond delay="0"/>
                                  </p:stCondLst>
                                  <p:childTnLst>
                                    <p:animRot by="43200000">
                                      <p:cBhvr>
                                        <p:cTn id="11" dur="59000" fill="hold"/>
                                        <p:tgtEl>
                                          <p:spTgt spid="13"/>
                                        </p:tgtEl>
                                        <p:attrNameLst>
                                          <p:attrName>r</p:attrName>
                                        </p:attrNameLst>
                                      </p:cBhvr>
                                    </p:animRot>
                                  </p:childTnLst>
                                </p:cTn>
                              </p:par>
                              <p:par>
                                <p:cTn id="12" presetID="8" presetClass="emph" presetSubtype="0" fill="hold" nodeType="withEffect">
                                  <p:stCondLst>
                                    <p:cond delay="0"/>
                                  </p:stCondLst>
                                  <p:childTnLst>
                                    <p:animRot by="21600000">
                                      <p:cBhvr>
                                        <p:cTn id="13" dur="59000" fill="hold"/>
                                        <p:tgtEl>
                                          <p:spTgt spid="16"/>
                                        </p:tgtEl>
                                        <p:attrNameLst>
                                          <p:attrName>r</p:attrName>
                                        </p:attrNameLst>
                                      </p:cBhvr>
                                    </p:animRot>
                                  </p:childTnLst>
                                </p:cTn>
                              </p:par>
                            </p:childTnLst>
                          </p:cTn>
                        </p:par>
                        <p:par>
                          <p:cTn id="14" fill="hold">
                            <p:stCondLst>
                              <p:cond delay="59000"/>
                            </p:stCondLst>
                            <p:childTnLst>
                              <p:par>
                                <p:cTn id="15" presetID="8" presetClass="emph" presetSubtype="0" fill="hold" nodeType="afterEffect">
                                  <p:stCondLst>
                                    <p:cond delay="0"/>
                                  </p:stCondLst>
                                  <p:childTnLst>
                                    <p:animRot by="43200000">
                                      <p:cBhvr>
                                        <p:cTn id="16" dur="59000" fill="hold"/>
                                        <p:tgtEl>
                                          <p:spTgt spid="13"/>
                                        </p:tgtEl>
                                        <p:attrNameLst>
                                          <p:attrName>r</p:attrName>
                                        </p:attrNameLst>
                                      </p:cBhvr>
                                    </p:animRot>
                                  </p:childTnLst>
                                </p:cTn>
                              </p:par>
                              <p:par>
                                <p:cTn id="17" presetID="8" presetClass="emph" presetSubtype="0" fill="hold" nodeType="withEffect">
                                  <p:stCondLst>
                                    <p:cond delay="0"/>
                                  </p:stCondLst>
                                  <p:childTnLst>
                                    <p:animRot by="21600000">
                                      <p:cBhvr>
                                        <p:cTn id="18" dur="59000" fill="hold"/>
                                        <p:tgtEl>
                                          <p:spTgt spid="16"/>
                                        </p:tgtEl>
                                        <p:attrNameLst>
                                          <p:attrName>r</p:attrName>
                                        </p:attrNameLst>
                                      </p:cBhvr>
                                    </p:animRot>
                                  </p:childTnLst>
                                </p:cTn>
                              </p:par>
                            </p:childTnLst>
                          </p:cTn>
                        </p:par>
                        <p:par>
                          <p:cTn id="19" fill="hold">
                            <p:stCondLst>
                              <p:cond delay="118000"/>
                            </p:stCondLst>
                            <p:childTnLst>
                              <p:par>
                                <p:cTn id="20" presetID="8" presetClass="emph" presetSubtype="0" fill="hold" nodeType="afterEffect">
                                  <p:stCondLst>
                                    <p:cond delay="0"/>
                                  </p:stCondLst>
                                  <p:childTnLst>
                                    <p:animRot by="43200000">
                                      <p:cBhvr>
                                        <p:cTn id="21" dur="59000" fill="hold"/>
                                        <p:tgtEl>
                                          <p:spTgt spid="13"/>
                                        </p:tgtEl>
                                        <p:attrNameLst>
                                          <p:attrName>r</p:attrName>
                                        </p:attrNameLst>
                                      </p:cBhvr>
                                    </p:animRot>
                                  </p:childTnLst>
                                </p:cTn>
                              </p:par>
                              <p:par>
                                <p:cTn id="22" presetID="8" presetClass="emph" presetSubtype="0" fill="hold" nodeType="withEffect">
                                  <p:stCondLst>
                                    <p:cond delay="0"/>
                                  </p:stCondLst>
                                  <p:childTnLst>
                                    <p:animRot by="21600000">
                                      <p:cBhvr>
                                        <p:cTn id="23" dur="59000" fill="hold"/>
                                        <p:tgtEl>
                                          <p:spTgt spid="16"/>
                                        </p:tgtEl>
                                        <p:attrNameLst>
                                          <p:attrName>r</p:attrName>
                                        </p:attrNameLst>
                                      </p:cBhvr>
                                    </p:animRot>
                                  </p:childTnLst>
                                </p:cTn>
                              </p:par>
                            </p:childTnLst>
                          </p:cTn>
                        </p:par>
                        <p:par>
                          <p:cTn id="24" fill="hold">
                            <p:stCondLst>
                              <p:cond delay="177000"/>
                            </p:stCondLst>
                            <p:childTnLst>
                              <p:par>
                                <p:cTn id="25" presetID="8" presetClass="emph" presetSubtype="0" fill="hold" nodeType="afterEffect">
                                  <p:stCondLst>
                                    <p:cond delay="0"/>
                                  </p:stCondLst>
                                  <p:childTnLst>
                                    <p:animRot by="43200000">
                                      <p:cBhvr>
                                        <p:cTn id="26" dur="59000" fill="hold"/>
                                        <p:tgtEl>
                                          <p:spTgt spid="13"/>
                                        </p:tgtEl>
                                        <p:attrNameLst>
                                          <p:attrName>r</p:attrName>
                                        </p:attrNameLst>
                                      </p:cBhvr>
                                    </p:animRot>
                                  </p:childTnLst>
                                </p:cTn>
                              </p:par>
                              <p:par>
                                <p:cTn id="27" presetID="8" presetClass="emph" presetSubtype="0" fill="hold" nodeType="withEffect">
                                  <p:stCondLst>
                                    <p:cond delay="0"/>
                                  </p:stCondLst>
                                  <p:childTnLst>
                                    <p:animRot by="21600000">
                                      <p:cBhvr>
                                        <p:cTn id="28" dur="59000" fill="hold"/>
                                        <p:tgtEl>
                                          <p:spTgt spid="16"/>
                                        </p:tgtEl>
                                        <p:attrNameLst>
                                          <p:attrName>r</p:attrName>
                                        </p:attrNameLst>
                                      </p:cBhvr>
                                    </p:animRot>
                                  </p:childTnLst>
                                </p:cTn>
                              </p:par>
                            </p:childTnLst>
                          </p:cTn>
                        </p:par>
                        <p:par>
                          <p:cTn id="29" fill="hold">
                            <p:stCondLst>
                              <p:cond delay="236000"/>
                            </p:stCondLst>
                            <p:childTnLst>
                              <p:par>
                                <p:cTn id="30" presetID="8" presetClass="emph" presetSubtype="0" fill="hold" nodeType="afterEffect">
                                  <p:stCondLst>
                                    <p:cond delay="0"/>
                                  </p:stCondLst>
                                  <p:childTnLst>
                                    <p:animRot by="43200000">
                                      <p:cBhvr>
                                        <p:cTn id="31" dur="59000" fill="hold"/>
                                        <p:tgtEl>
                                          <p:spTgt spid="13"/>
                                        </p:tgtEl>
                                        <p:attrNameLst>
                                          <p:attrName>r</p:attrName>
                                        </p:attrNameLst>
                                      </p:cBhvr>
                                    </p:animRot>
                                  </p:childTnLst>
                                </p:cTn>
                              </p:par>
                              <p:par>
                                <p:cTn id="32" presetID="8" presetClass="emph" presetSubtype="0" fill="hold" nodeType="withEffect">
                                  <p:stCondLst>
                                    <p:cond delay="0"/>
                                  </p:stCondLst>
                                  <p:childTnLst>
                                    <p:animRot by="21600000">
                                      <p:cBhvr>
                                        <p:cTn id="33" dur="59000" fill="hold"/>
                                        <p:tgtEl>
                                          <p:spTgt spid="16"/>
                                        </p:tgtEl>
                                        <p:attrNameLst>
                                          <p:attrName>r</p:attrName>
                                        </p:attrNameLst>
                                      </p:cBhvr>
                                    </p:animRot>
                                  </p:childTnLst>
                                </p:cTn>
                              </p:par>
                            </p:childTnLst>
                          </p:cTn>
                        </p:par>
                        <p:par>
                          <p:cTn id="34" fill="hold">
                            <p:stCondLst>
                              <p:cond delay="295000"/>
                            </p:stCondLst>
                            <p:childTnLst>
                              <p:par>
                                <p:cTn id="35" presetID="8" presetClass="emph" presetSubtype="0" fill="hold" nodeType="afterEffect">
                                  <p:stCondLst>
                                    <p:cond delay="0"/>
                                  </p:stCondLst>
                                  <p:childTnLst>
                                    <p:animRot by="43200000">
                                      <p:cBhvr>
                                        <p:cTn id="36" dur="59000" fill="hold"/>
                                        <p:tgtEl>
                                          <p:spTgt spid="13"/>
                                        </p:tgtEl>
                                        <p:attrNameLst>
                                          <p:attrName>r</p:attrName>
                                        </p:attrNameLst>
                                      </p:cBhvr>
                                    </p:animRot>
                                  </p:childTnLst>
                                </p:cTn>
                              </p:par>
                              <p:par>
                                <p:cTn id="37" presetID="8" presetClass="emph" presetSubtype="0" fill="hold" nodeType="withEffect">
                                  <p:stCondLst>
                                    <p:cond delay="0"/>
                                  </p:stCondLst>
                                  <p:childTnLst>
                                    <p:animRot by="21600000">
                                      <p:cBhvr>
                                        <p:cTn id="38" dur="59000" fill="hold"/>
                                        <p:tgtEl>
                                          <p:spTgt spid="16"/>
                                        </p:tgtEl>
                                        <p:attrNameLst>
                                          <p:attrName>r</p:attrName>
                                        </p:attrNameLst>
                                      </p:cBhvr>
                                    </p:animRot>
                                  </p:childTnLst>
                                </p:cTn>
                              </p:par>
                            </p:childTnLst>
                          </p:cTn>
                        </p:par>
                        <p:par>
                          <p:cTn id="39" fill="hold">
                            <p:stCondLst>
                              <p:cond delay="354000"/>
                            </p:stCondLst>
                            <p:childTnLst>
                              <p:par>
                                <p:cTn id="40" presetID="8" presetClass="emph" presetSubtype="0" fill="hold" nodeType="afterEffect">
                                  <p:stCondLst>
                                    <p:cond delay="0"/>
                                  </p:stCondLst>
                                  <p:childTnLst>
                                    <p:animRot by="43200000">
                                      <p:cBhvr>
                                        <p:cTn id="41" dur="59000" fill="hold"/>
                                        <p:tgtEl>
                                          <p:spTgt spid="13"/>
                                        </p:tgtEl>
                                        <p:attrNameLst>
                                          <p:attrName>r</p:attrName>
                                        </p:attrNameLst>
                                      </p:cBhvr>
                                    </p:animRot>
                                  </p:childTnLst>
                                </p:cTn>
                              </p:par>
                              <p:par>
                                <p:cTn id="42" presetID="8" presetClass="emph" presetSubtype="0" fill="hold" nodeType="withEffect">
                                  <p:stCondLst>
                                    <p:cond delay="0"/>
                                  </p:stCondLst>
                                  <p:childTnLst>
                                    <p:animRot by="21600000">
                                      <p:cBhvr>
                                        <p:cTn id="43" dur="59000" fill="hold"/>
                                        <p:tgtEl>
                                          <p:spTgt spid="16"/>
                                        </p:tgtEl>
                                        <p:attrNameLst>
                                          <p:attrName>r</p:attrName>
                                        </p:attrNameLst>
                                      </p:cBhvr>
                                    </p:animRot>
                                  </p:childTnLst>
                                </p:cTn>
                              </p:par>
                            </p:childTnLst>
                          </p:cTn>
                        </p:par>
                        <p:par>
                          <p:cTn id="44" fill="hold">
                            <p:stCondLst>
                              <p:cond delay="413000"/>
                            </p:stCondLst>
                            <p:childTnLst>
                              <p:par>
                                <p:cTn id="45" presetID="8" presetClass="emph" presetSubtype="0" fill="hold" nodeType="afterEffect">
                                  <p:stCondLst>
                                    <p:cond delay="0"/>
                                  </p:stCondLst>
                                  <p:childTnLst>
                                    <p:animRot by="43200000">
                                      <p:cBhvr>
                                        <p:cTn id="46" dur="59000" fill="hold"/>
                                        <p:tgtEl>
                                          <p:spTgt spid="13"/>
                                        </p:tgtEl>
                                        <p:attrNameLst>
                                          <p:attrName>r</p:attrName>
                                        </p:attrNameLst>
                                      </p:cBhvr>
                                    </p:animRot>
                                  </p:childTnLst>
                                </p:cTn>
                              </p:par>
                              <p:par>
                                <p:cTn id="47" presetID="8" presetClass="emph" presetSubtype="0" fill="hold" nodeType="withEffect">
                                  <p:stCondLst>
                                    <p:cond delay="0"/>
                                  </p:stCondLst>
                                  <p:childTnLst>
                                    <p:animRot by="21600000">
                                      <p:cBhvr>
                                        <p:cTn id="48" dur="59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b="1" dirty="0">
                <a:solidFill>
                  <a:srgbClr val="FF0000"/>
                </a:solidFill>
              </a:rPr>
              <a:t>Name</a:t>
            </a:r>
            <a:r>
              <a:rPr lang="en-US" b="1" dirty="0">
                <a:solidFill>
                  <a:schemeClr val="tx1"/>
                </a:solidFill>
              </a:rPr>
              <a:t>: Name of the </a:t>
            </a:r>
            <a:r>
              <a:rPr lang="en-US" b="1" dirty="0" smtClean="0">
                <a:solidFill>
                  <a:schemeClr val="tx1"/>
                </a:solidFill>
              </a:rPr>
              <a:t>deceased/victim</a:t>
            </a:r>
          </a:p>
          <a:p>
            <a:pPr fontAlgn="base"/>
            <a:endParaRPr lang="en-US" b="1" dirty="0">
              <a:solidFill>
                <a:schemeClr val="tx1"/>
              </a:solidFill>
            </a:endParaRPr>
          </a:p>
          <a:p>
            <a:pPr fontAlgn="base"/>
            <a:r>
              <a:rPr lang="en-US" b="1" dirty="0">
                <a:solidFill>
                  <a:srgbClr val="FF0000"/>
                </a:solidFill>
              </a:rPr>
              <a:t>Date: </a:t>
            </a:r>
            <a:r>
              <a:rPr lang="en-US" b="1" dirty="0">
                <a:solidFill>
                  <a:schemeClr val="tx1"/>
                </a:solidFill>
              </a:rPr>
              <a:t>date when the shooting takes place. This could help us identify the number of killings in each day, month and time period.</a:t>
            </a:r>
          </a:p>
          <a:p>
            <a:pPr fontAlgn="base"/>
            <a:r>
              <a:rPr lang="en-US" b="1" dirty="0">
                <a:solidFill>
                  <a:srgbClr val="FF0000"/>
                </a:solidFill>
              </a:rPr>
              <a:t>Manner of death: </a:t>
            </a:r>
            <a:r>
              <a:rPr lang="en-US" b="1" dirty="0">
                <a:solidFill>
                  <a:schemeClr val="tx1"/>
                </a:solidFill>
              </a:rPr>
              <a:t>was the victim shoot, </a:t>
            </a:r>
            <a:r>
              <a:rPr lang="en-US" b="1" dirty="0" smtClean="0">
                <a:solidFill>
                  <a:schemeClr val="tx1"/>
                </a:solidFill>
              </a:rPr>
              <a:t>Tasered</a:t>
            </a:r>
          </a:p>
          <a:p>
            <a:pPr fontAlgn="base"/>
            <a:endParaRPr lang="en-US" b="1" dirty="0">
              <a:solidFill>
                <a:schemeClr val="tx1"/>
              </a:solidFill>
            </a:endParaRPr>
          </a:p>
          <a:p>
            <a:pPr fontAlgn="base"/>
            <a:r>
              <a:rPr lang="en-US" b="1" dirty="0">
                <a:solidFill>
                  <a:srgbClr val="FF0000"/>
                </a:solidFill>
              </a:rPr>
              <a:t>Armed: </a:t>
            </a:r>
            <a:r>
              <a:rPr lang="en-US" b="1" dirty="0">
                <a:solidFill>
                  <a:schemeClr val="tx1"/>
                </a:solidFill>
              </a:rPr>
              <a:t>Was the victim armed before he was shoot or tasered? There could be a link between the manner of death variable and armed variable. If the victim was not armed, the law enforcement agency (police) should not shoot or will they? Further analysis on this when we perform exploratory data </a:t>
            </a:r>
            <a:r>
              <a:rPr lang="en-US" b="1" dirty="0" smtClean="0">
                <a:solidFill>
                  <a:schemeClr val="tx1"/>
                </a:solidFill>
              </a:rPr>
              <a:t>analytics</a:t>
            </a:r>
          </a:p>
          <a:p>
            <a:pPr fontAlgn="base"/>
            <a:endParaRPr lang="en-US" b="1" dirty="0">
              <a:solidFill>
                <a:schemeClr val="tx1"/>
              </a:solidFill>
            </a:endParaRPr>
          </a:p>
          <a:p>
            <a:pPr fontAlgn="base"/>
            <a:r>
              <a:rPr lang="en-US" b="1" dirty="0">
                <a:solidFill>
                  <a:srgbClr val="FF0000"/>
                </a:solidFill>
              </a:rPr>
              <a:t>Age: </a:t>
            </a:r>
            <a:r>
              <a:rPr lang="en-US" b="1" dirty="0">
                <a:solidFill>
                  <a:schemeClr val="tx1"/>
                </a:solidFill>
              </a:rPr>
              <a:t>Age of the </a:t>
            </a:r>
            <a:r>
              <a:rPr lang="en-US" b="1" dirty="0" smtClean="0">
                <a:solidFill>
                  <a:schemeClr val="tx1"/>
                </a:solidFill>
              </a:rPr>
              <a:t>deceased/victim</a:t>
            </a:r>
          </a:p>
          <a:p>
            <a:pPr fontAlgn="base"/>
            <a:endParaRPr lang="en-US" b="1" dirty="0">
              <a:solidFill>
                <a:schemeClr val="tx1"/>
              </a:solidFill>
            </a:endParaRPr>
          </a:p>
          <a:p>
            <a:pPr fontAlgn="base"/>
            <a:r>
              <a:rPr lang="en-US" b="1" dirty="0">
                <a:solidFill>
                  <a:srgbClr val="FF0000"/>
                </a:solidFill>
              </a:rPr>
              <a:t>Gender:  </a:t>
            </a:r>
            <a:r>
              <a:rPr lang="en-US" b="1" dirty="0">
                <a:solidFill>
                  <a:schemeClr val="tx1"/>
                </a:solidFill>
              </a:rPr>
              <a:t>Gender of the </a:t>
            </a:r>
            <a:r>
              <a:rPr lang="en-US" b="1" dirty="0" smtClean="0">
                <a:solidFill>
                  <a:schemeClr val="tx1"/>
                </a:solidFill>
              </a:rPr>
              <a:t>victim/deceased</a:t>
            </a:r>
          </a:p>
          <a:p>
            <a:pPr fontAlgn="base"/>
            <a:endParaRPr lang="en-US" b="1" dirty="0">
              <a:solidFill>
                <a:schemeClr val="tx1"/>
              </a:solidFill>
            </a:endParaRPr>
          </a:p>
          <a:p>
            <a:pPr fontAlgn="base"/>
            <a:r>
              <a:rPr lang="en-US" b="1" dirty="0">
                <a:solidFill>
                  <a:srgbClr val="FF0000"/>
                </a:solidFill>
              </a:rPr>
              <a:t>City: </a:t>
            </a:r>
            <a:r>
              <a:rPr lang="en-US" b="1" dirty="0">
                <a:solidFill>
                  <a:schemeClr val="tx1"/>
                </a:solidFill>
              </a:rPr>
              <a:t>The city where the killing took </a:t>
            </a:r>
            <a:r>
              <a:rPr lang="en-US" b="1" dirty="0" smtClean="0">
                <a:solidFill>
                  <a:schemeClr val="tx1"/>
                </a:solidFill>
              </a:rPr>
              <a:t>place</a:t>
            </a:r>
          </a:p>
          <a:p>
            <a:pPr fontAlgn="base"/>
            <a:endParaRPr lang="en-US" b="1" dirty="0">
              <a:solidFill>
                <a:schemeClr val="tx1"/>
              </a:solidFill>
            </a:endParaRPr>
          </a:p>
          <a:p>
            <a:pPr fontAlgn="base"/>
            <a:r>
              <a:rPr lang="en-US" b="1" dirty="0">
                <a:solidFill>
                  <a:srgbClr val="FF0000"/>
                </a:solidFill>
              </a:rPr>
              <a:t>State: </a:t>
            </a:r>
            <a:r>
              <a:rPr lang="en-US" b="1" dirty="0">
                <a:solidFill>
                  <a:schemeClr val="tx1"/>
                </a:solidFill>
              </a:rPr>
              <a:t>The state where the killing too place. The city and state variables are connected to each other</a:t>
            </a:r>
          </a:p>
          <a:p>
            <a:pPr fontAlgn="base"/>
            <a:endParaRPr lang="en-US" b="1" dirty="0">
              <a:solidFill>
                <a:schemeClr val="tx1"/>
              </a:solidFill>
            </a:endParaRPr>
          </a:p>
          <a:p>
            <a:endParaRPr lang="en-US" dirty="0">
              <a:solidFill>
                <a:schemeClr val="tx1"/>
              </a:solidFill>
            </a:endParaRPr>
          </a:p>
        </p:txBody>
      </p:sp>
      <p:sp>
        <p:nvSpPr>
          <p:cNvPr id="2" name="Title 1"/>
          <p:cNvSpPr>
            <a:spLocks noGrp="1"/>
          </p:cNvSpPr>
          <p:nvPr>
            <p:ph type="title" idx="4294967295"/>
          </p:nvPr>
        </p:nvSpPr>
        <p:spPr>
          <a:xfrm>
            <a:off x="2258291" y="180109"/>
            <a:ext cx="6542809" cy="976935"/>
          </a:xfrm>
        </p:spPr>
        <p:txBody>
          <a:bodyPr>
            <a:normAutofit/>
          </a:bodyPr>
          <a:lstStyle/>
          <a:p>
            <a:pPr algn="ctr"/>
            <a:r>
              <a:rPr lang="en-US" sz="3600" b="1" dirty="0" smtClean="0">
                <a:solidFill>
                  <a:schemeClr val="bg2">
                    <a:lumMod val="25000"/>
                  </a:schemeClr>
                </a:solidFill>
                <a:latin typeface="Candara" panose="020E0502030303020204" pitchFamily="34" charset="0"/>
              </a:rPr>
              <a:t>Description of the Dataset</a:t>
            </a:r>
            <a:endParaRPr lang="en-US" sz="3600" b="1" dirty="0">
              <a:solidFill>
                <a:schemeClr val="bg2">
                  <a:lumMod val="25000"/>
                </a:schemeClr>
              </a:solidFill>
              <a:latin typeface="Candara" panose="020E0502030303020204" pitchFamily="34" charset="0"/>
            </a:endParaRPr>
          </a:p>
        </p:txBody>
      </p:sp>
    </p:spTree>
    <p:extLst>
      <p:ext uri="{BB962C8B-B14F-4D97-AF65-F5344CB8AC3E}">
        <p14:creationId xmlns:p14="http://schemas.microsoft.com/office/powerpoint/2010/main" val="1440471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b="1" dirty="0">
                <a:solidFill>
                  <a:srgbClr val="FF0000"/>
                </a:solidFill>
              </a:rPr>
              <a:t>Threat level: </a:t>
            </a:r>
            <a:r>
              <a:rPr lang="en-US" b="1" dirty="0">
                <a:solidFill>
                  <a:schemeClr val="tx1"/>
                </a:solidFill>
              </a:rPr>
              <a:t>The level of threat exhibited by the victim. If the level of threat was to attack, then the officer may use lethal force according to law enforcement rules. So there could be a connection if the level of threat was to attack then the police might shoot</a:t>
            </a:r>
            <a:r>
              <a:rPr lang="en-US" b="1" dirty="0" smtClean="0">
                <a:solidFill>
                  <a:schemeClr val="tx1"/>
                </a:solidFill>
              </a:rPr>
              <a:t>.</a:t>
            </a:r>
          </a:p>
          <a:p>
            <a:pPr fontAlgn="base"/>
            <a:endParaRPr lang="en-US" b="1" dirty="0">
              <a:solidFill>
                <a:schemeClr val="tx1"/>
              </a:solidFill>
            </a:endParaRPr>
          </a:p>
          <a:p>
            <a:pPr fontAlgn="base"/>
            <a:r>
              <a:rPr lang="en-US" b="1" dirty="0">
                <a:solidFill>
                  <a:srgbClr val="FF0000"/>
                </a:solidFill>
              </a:rPr>
              <a:t>Flee: </a:t>
            </a:r>
            <a:r>
              <a:rPr lang="en-US" b="1" dirty="0">
                <a:solidFill>
                  <a:schemeClr val="tx1"/>
                </a:solidFill>
              </a:rPr>
              <a:t>if the victim was fleeing or resisting arrest before they were killed. Again there could be a relationship if the victim was fleeing and was shot (manner of death</a:t>
            </a:r>
            <a:r>
              <a:rPr lang="en-US" b="1" dirty="0" smtClean="0">
                <a:solidFill>
                  <a:schemeClr val="tx1"/>
                </a:solidFill>
              </a:rPr>
              <a:t>)</a:t>
            </a:r>
          </a:p>
          <a:p>
            <a:pPr fontAlgn="base"/>
            <a:endParaRPr lang="en-US" b="1" dirty="0">
              <a:solidFill>
                <a:schemeClr val="tx1"/>
              </a:solidFill>
            </a:endParaRPr>
          </a:p>
          <a:p>
            <a:r>
              <a:rPr lang="en-US" b="1" dirty="0">
                <a:solidFill>
                  <a:srgbClr val="FF0000"/>
                </a:solidFill>
              </a:rPr>
              <a:t>Body camera: </a:t>
            </a:r>
            <a:r>
              <a:rPr lang="en-US" b="1" dirty="0">
                <a:solidFill>
                  <a:schemeClr val="tx1"/>
                </a:solidFill>
              </a:rPr>
              <a:t>This tells if the police officers who are involved have their body cams on or not when the shootings happened, it happens to be a very important factor in this dataset because the police are the ones who do the shooting, and this body cam proves every other factor/variable listed on this dataset, so telling if the police had it on or not can justify the analysis result we would get from analyzing this data.</a:t>
            </a:r>
          </a:p>
          <a:p>
            <a:endParaRPr lang="en-US" dirty="0">
              <a:solidFill>
                <a:schemeClr val="tx1"/>
              </a:solidFill>
            </a:endParaRPr>
          </a:p>
        </p:txBody>
      </p:sp>
      <p:sp>
        <p:nvSpPr>
          <p:cNvPr id="2" name="Title 1"/>
          <p:cNvSpPr>
            <a:spLocks noGrp="1"/>
          </p:cNvSpPr>
          <p:nvPr>
            <p:ph type="title" idx="4294967295"/>
          </p:nvPr>
        </p:nvSpPr>
        <p:spPr>
          <a:xfrm>
            <a:off x="2258291" y="180109"/>
            <a:ext cx="6542809" cy="976935"/>
          </a:xfrm>
        </p:spPr>
        <p:txBody>
          <a:bodyPr>
            <a:normAutofit/>
          </a:bodyPr>
          <a:lstStyle/>
          <a:p>
            <a:pPr algn="ctr"/>
            <a:r>
              <a:rPr lang="en-US" sz="3600" b="1" dirty="0" smtClean="0">
                <a:solidFill>
                  <a:schemeClr val="bg2">
                    <a:lumMod val="25000"/>
                  </a:schemeClr>
                </a:solidFill>
                <a:latin typeface="Candara" panose="020E0502030303020204" pitchFamily="34" charset="0"/>
              </a:rPr>
              <a:t>Description of the Dataset</a:t>
            </a:r>
            <a:endParaRPr lang="en-US" sz="3600" b="1" dirty="0">
              <a:solidFill>
                <a:schemeClr val="bg2">
                  <a:lumMod val="25000"/>
                </a:schemeClr>
              </a:solidFill>
              <a:latin typeface="Candara" panose="020E0502030303020204" pitchFamily="34" charset="0"/>
            </a:endParaRPr>
          </a:p>
        </p:txBody>
      </p:sp>
    </p:spTree>
    <p:extLst>
      <p:ext uri="{BB962C8B-B14F-4D97-AF65-F5344CB8AC3E}">
        <p14:creationId xmlns:p14="http://schemas.microsoft.com/office/powerpoint/2010/main" val="1005548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 xmlns:a16="http://schemas.microsoft.com/office/drawing/2014/main" id="{C5F493F6-DB06-4F8A-AE5A-3010B135EE9B}"/>
              </a:ext>
            </a:extLst>
          </p:cNvPr>
          <p:cNvSpPr/>
          <p:nvPr/>
        </p:nvSpPr>
        <p:spPr>
          <a:xfrm>
            <a:off x="4737432" y="1801414"/>
            <a:ext cx="1326669" cy="1133172"/>
          </a:xfrm>
          <a:custGeom>
            <a:avLst/>
            <a:gdLst>
              <a:gd name="connsiteX0" fmla="*/ 1326669 w 1326669"/>
              <a:gd name="connsiteY0" fmla="*/ 0 h 1133172"/>
              <a:gd name="connsiteX1" fmla="*/ 1326669 w 1326669"/>
              <a:gd name="connsiteY1" fmla="*/ 373535 h 1133172"/>
              <a:gd name="connsiteX2" fmla="*/ 1223630 w 1326669"/>
              <a:gd name="connsiteY2" fmla="*/ 387934 h 1133172"/>
              <a:gd name="connsiteX3" fmla="*/ 389828 w 1326669"/>
              <a:gd name="connsiteY3" fmla="*/ 1105362 h 1133172"/>
              <a:gd name="connsiteX4" fmla="*/ 383020 w 1326669"/>
              <a:gd name="connsiteY4" fmla="*/ 1133172 h 1133172"/>
              <a:gd name="connsiteX5" fmla="*/ 0 w 1326669"/>
              <a:gd name="connsiteY5" fmla="*/ 1133172 h 1133172"/>
              <a:gd name="connsiteX6" fmla="*/ 247 w 1326669"/>
              <a:gd name="connsiteY6" fmla="*/ 1128678 h 1133172"/>
              <a:gd name="connsiteX7" fmla="*/ 1242047 w 1326669"/>
              <a:gd name="connsiteY7" fmla="*/ 10382 h 11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6669" h="1133172">
                <a:moveTo>
                  <a:pt x="1326669" y="0"/>
                </a:moveTo>
                <a:lnTo>
                  <a:pt x="1326669" y="373535"/>
                </a:lnTo>
                <a:lnTo>
                  <a:pt x="1223630" y="387934"/>
                </a:lnTo>
                <a:cubicBezTo>
                  <a:pt x="819469" y="463655"/>
                  <a:pt x="496669" y="743877"/>
                  <a:pt x="389828" y="1105362"/>
                </a:cubicBezTo>
                <a:lnTo>
                  <a:pt x="383020" y="1133172"/>
                </a:lnTo>
                <a:lnTo>
                  <a:pt x="0" y="1133172"/>
                </a:lnTo>
                <a:lnTo>
                  <a:pt x="247" y="1128678"/>
                </a:lnTo>
                <a:cubicBezTo>
                  <a:pt x="61716" y="572309"/>
                  <a:pt x="574334" y="120216"/>
                  <a:pt x="1242047" y="10382"/>
                </a:cubicBezTo>
                <a:close/>
              </a:path>
            </a:pathLst>
          </a:custGeom>
          <a:solidFill>
            <a:schemeClr val="tx1">
              <a:alpha val="65000"/>
            </a:schemeClr>
          </a:solidFill>
          <a:ln w="31750">
            <a:solidFill>
              <a:srgbClr val="FF2B2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 xmlns:a16="http://schemas.microsoft.com/office/drawing/2014/main" id="{AD17C933-7B13-4AB6-98FA-1A532CEFDBA4}"/>
              </a:ext>
            </a:extLst>
          </p:cNvPr>
          <p:cNvSpPr/>
          <p:nvPr/>
        </p:nvSpPr>
        <p:spPr>
          <a:xfrm flipH="1">
            <a:off x="6149165" y="1801414"/>
            <a:ext cx="1326669" cy="1133172"/>
          </a:xfrm>
          <a:custGeom>
            <a:avLst/>
            <a:gdLst>
              <a:gd name="connsiteX0" fmla="*/ 1326669 w 1326669"/>
              <a:gd name="connsiteY0" fmla="*/ 0 h 1133172"/>
              <a:gd name="connsiteX1" fmla="*/ 1326669 w 1326669"/>
              <a:gd name="connsiteY1" fmla="*/ 373535 h 1133172"/>
              <a:gd name="connsiteX2" fmla="*/ 1223630 w 1326669"/>
              <a:gd name="connsiteY2" fmla="*/ 387934 h 1133172"/>
              <a:gd name="connsiteX3" fmla="*/ 389828 w 1326669"/>
              <a:gd name="connsiteY3" fmla="*/ 1105362 h 1133172"/>
              <a:gd name="connsiteX4" fmla="*/ 383020 w 1326669"/>
              <a:gd name="connsiteY4" fmla="*/ 1133172 h 1133172"/>
              <a:gd name="connsiteX5" fmla="*/ 0 w 1326669"/>
              <a:gd name="connsiteY5" fmla="*/ 1133172 h 1133172"/>
              <a:gd name="connsiteX6" fmla="*/ 247 w 1326669"/>
              <a:gd name="connsiteY6" fmla="*/ 1128678 h 1133172"/>
              <a:gd name="connsiteX7" fmla="*/ 1242047 w 1326669"/>
              <a:gd name="connsiteY7" fmla="*/ 10382 h 11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6669" h="1133172">
                <a:moveTo>
                  <a:pt x="1326669" y="0"/>
                </a:moveTo>
                <a:lnTo>
                  <a:pt x="1326669" y="373535"/>
                </a:lnTo>
                <a:lnTo>
                  <a:pt x="1223630" y="387934"/>
                </a:lnTo>
                <a:cubicBezTo>
                  <a:pt x="819469" y="463655"/>
                  <a:pt x="496669" y="743877"/>
                  <a:pt x="389828" y="1105362"/>
                </a:cubicBezTo>
                <a:lnTo>
                  <a:pt x="383020" y="1133172"/>
                </a:lnTo>
                <a:lnTo>
                  <a:pt x="0" y="1133172"/>
                </a:lnTo>
                <a:lnTo>
                  <a:pt x="247" y="1128678"/>
                </a:lnTo>
                <a:cubicBezTo>
                  <a:pt x="61716" y="572309"/>
                  <a:pt x="574334" y="120216"/>
                  <a:pt x="1242047" y="10382"/>
                </a:cubicBezTo>
                <a:close/>
              </a:path>
            </a:pathLst>
          </a:custGeom>
          <a:solidFill>
            <a:schemeClr val="tx1">
              <a:alpha val="65000"/>
            </a:schemeClr>
          </a:solidFill>
          <a:ln w="31750">
            <a:solidFill>
              <a:srgbClr val="85C40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 xmlns:a16="http://schemas.microsoft.com/office/drawing/2014/main" id="{5ED99269-2264-4BAB-88E8-87426B008CEE}"/>
              </a:ext>
            </a:extLst>
          </p:cNvPr>
          <p:cNvSpPr/>
          <p:nvPr/>
        </p:nvSpPr>
        <p:spPr>
          <a:xfrm>
            <a:off x="4705533" y="3030279"/>
            <a:ext cx="845884" cy="1137684"/>
          </a:xfrm>
          <a:custGeom>
            <a:avLst/>
            <a:gdLst>
              <a:gd name="connsiteX0" fmla="*/ 27889 w 845884"/>
              <a:gd name="connsiteY0" fmla="*/ 0 h 1137684"/>
              <a:gd name="connsiteX1" fmla="*/ 399090 w 845884"/>
              <a:gd name="connsiteY1" fmla="*/ 0 h 1137684"/>
              <a:gd name="connsiteX2" fmla="*/ 384899 w 845884"/>
              <a:gd name="connsiteY2" fmla="*/ 77316 h 1137684"/>
              <a:gd name="connsiteX3" fmla="*/ 376829 w 845884"/>
              <a:gd name="connsiteY3" fmla="*/ 210195 h 1137684"/>
              <a:gd name="connsiteX4" fmla="*/ 834618 w 845884"/>
              <a:gd name="connsiteY4" fmla="*/ 1129170 h 1137684"/>
              <a:gd name="connsiteX5" fmla="*/ 845884 w 845884"/>
              <a:gd name="connsiteY5" fmla="*/ 1137684 h 1137684"/>
              <a:gd name="connsiteX6" fmla="*/ 310824 w 845884"/>
              <a:gd name="connsiteY6" fmla="*/ 1137684 h 1137684"/>
              <a:gd name="connsiteX7" fmla="*/ 288363 w 845884"/>
              <a:gd name="connsiteY7" fmla="*/ 1111500 h 1137684"/>
              <a:gd name="connsiteX8" fmla="*/ 0 w 845884"/>
              <a:gd name="connsiteY8" fmla="*/ 262102 h 1137684"/>
              <a:gd name="connsiteX9" fmla="*/ 12558 w 845884"/>
              <a:gd name="connsiteY9" fmla="*/ 75223 h 113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5884" h="1137684">
                <a:moveTo>
                  <a:pt x="27889" y="0"/>
                </a:moveTo>
                <a:lnTo>
                  <a:pt x="399090" y="0"/>
                </a:lnTo>
                <a:lnTo>
                  <a:pt x="384899" y="77316"/>
                </a:lnTo>
                <a:cubicBezTo>
                  <a:pt x="379563" y="121006"/>
                  <a:pt x="376829" y="165335"/>
                  <a:pt x="376829" y="210195"/>
                </a:cubicBezTo>
                <a:cubicBezTo>
                  <a:pt x="376829" y="569077"/>
                  <a:pt x="551773" y="893984"/>
                  <a:pt x="834618" y="1129170"/>
                </a:cubicBezTo>
                <a:lnTo>
                  <a:pt x="845884" y="1137684"/>
                </a:lnTo>
                <a:lnTo>
                  <a:pt x="310824" y="1137684"/>
                </a:lnTo>
                <a:lnTo>
                  <a:pt x="288363" y="1111500"/>
                </a:lnTo>
                <a:cubicBezTo>
                  <a:pt x="106777" y="871787"/>
                  <a:pt x="0" y="578651"/>
                  <a:pt x="0" y="262102"/>
                </a:cubicBezTo>
                <a:cubicBezTo>
                  <a:pt x="0" y="198793"/>
                  <a:pt x="4271" y="136419"/>
                  <a:pt x="12558" y="75223"/>
                </a:cubicBezTo>
                <a:close/>
              </a:path>
            </a:pathLst>
          </a:custGeom>
          <a:solidFill>
            <a:schemeClr val="tx1">
              <a:alpha val="65000"/>
            </a:schemeClr>
          </a:solidFill>
          <a:ln w="31750">
            <a:solidFill>
              <a:srgbClr val="3EB8C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 xmlns:a16="http://schemas.microsoft.com/office/drawing/2014/main" id="{9E08B264-C671-4719-BED2-27D89AC442FC}"/>
              </a:ext>
            </a:extLst>
          </p:cNvPr>
          <p:cNvSpPr/>
          <p:nvPr/>
        </p:nvSpPr>
        <p:spPr>
          <a:xfrm flipH="1">
            <a:off x="6663108" y="3030279"/>
            <a:ext cx="845884" cy="1137684"/>
          </a:xfrm>
          <a:custGeom>
            <a:avLst/>
            <a:gdLst>
              <a:gd name="connsiteX0" fmla="*/ 27889 w 845884"/>
              <a:gd name="connsiteY0" fmla="*/ 0 h 1137684"/>
              <a:gd name="connsiteX1" fmla="*/ 399090 w 845884"/>
              <a:gd name="connsiteY1" fmla="*/ 0 h 1137684"/>
              <a:gd name="connsiteX2" fmla="*/ 384899 w 845884"/>
              <a:gd name="connsiteY2" fmla="*/ 77316 h 1137684"/>
              <a:gd name="connsiteX3" fmla="*/ 376829 w 845884"/>
              <a:gd name="connsiteY3" fmla="*/ 210195 h 1137684"/>
              <a:gd name="connsiteX4" fmla="*/ 834618 w 845884"/>
              <a:gd name="connsiteY4" fmla="*/ 1129170 h 1137684"/>
              <a:gd name="connsiteX5" fmla="*/ 845884 w 845884"/>
              <a:gd name="connsiteY5" fmla="*/ 1137684 h 1137684"/>
              <a:gd name="connsiteX6" fmla="*/ 310824 w 845884"/>
              <a:gd name="connsiteY6" fmla="*/ 1137684 h 1137684"/>
              <a:gd name="connsiteX7" fmla="*/ 288363 w 845884"/>
              <a:gd name="connsiteY7" fmla="*/ 1111500 h 1137684"/>
              <a:gd name="connsiteX8" fmla="*/ 0 w 845884"/>
              <a:gd name="connsiteY8" fmla="*/ 262102 h 1137684"/>
              <a:gd name="connsiteX9" fmla="*/ 12558 w 845884"/>
              <a:gd name="connsiteY9" fmla="*/ 75223 h 113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5884" h="1137684">
                <a:moveTo>
                  <a:pt x="27889" y="0"/>
                </a:moveTo>
                <a:lnTo>
                  <a:pt x="399090" y="0"/>
                </a:lnTo>
                <a:lnTo>
                  <a:pt x="384899" y="77316"/>
                </a:lnTo>
                <a:cubicBezTo>
                  <a:pt x="379563" y="121006"/>
                  <a:pt x="376829" y="165335"/>
                  <a:pt x="376829" y="210195"/>
                </a:cubicBezTo>
                <a:cubicBezTo>
                  <a:pt x="376829" y="569077"/>
                  <a:pt x="551773" y="893984"/>
                  <a:pt x="834618" y="1129170"/>
                </a:cubicBezTo>
                <a:lnTo>
                  <a:pt x="845884" y="1137684"/>
                </a:lnTo>
                <a:lnTo>
                  <a:pt x="310824" y="1137684"/>
                </a:lnTo>
                <a:lnTo>
                  <a:pt x="288363" y="1111500"/>
                </a:lnTo>
                <a:cubicBezTo>
                  <a:pt x="106777" y="871787"/>
                  <a:pt x="0" y="578651"/>
                  <a:pt x="0" y="262102"/>
                </a:cubicBezTo>
                <a:cubicBezTo>
                  <a:pt x="0" y="198793"/>
                  <a:pt x="4271" y="136419"/>
                  <a:pt x="12558" y="75223"/>
                </a:cubicBezTo>
                <a:close/>
              </a:path>
            </a:pathLst>
          </a:custGeom>
          <a:solidFill>
            <a:schemeClr val="tx1">
              <a:alpha val="65000"/>
            </a:schemeClr>
          </a:solidFill>
          <a:ln w="31750">
            <a:solidFill>
              <a:srgbClr val="FFA80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 xmlns:a16="http://schemas.microsoft.com/office/drawing/2014/main" id="{124F3741-E9CE-4F7E-A14B-6FD9F7175639}"/>
              </a:ext>
            </a:extLst>
          </p:cNvPr>
          <p:cNvSpPr/>
          <p:nvPr/>
        </p:nvSpPr>
        <p:spPr>
          <a:xfrm>
            <a:off x="5088557" y="4253026"/>
            <a:ext cx="975543" cy="1142998"/>
          </a:xfrm>
          <a:custGeom>
            <a:avLst/>
            <a:gdLst>
              <a:gd name="connsiteX0" fmla="*/ 0 w 975543"/>
              <a:gd name="connsiteY0" fmla="*/ 0 h 1142998"/>
              <a:gd name="connsiteX1" fmla="*/ 496782 w 975543"/>
              <a:gd name="connsiteY1" fmla="*/ 0 h 1142998"/>
              <a:gd name="connsiteX2" fmla="*/ 501219 w 975543"/>
              <a:gd name="connsiteY2" fmla="*/ 5964 h 1142998"/>
              <a:gd name="connsiteX3" fmla="*/ 745460 w 975543"/>
              <a:gd name="connsiteY3" fmla="*/ 707401 h 1142998"/>
              <a:gd name="connsiteX4" fmla="*/ 747658 w 975543"/>
              <a:gd name="connsiteY4" fmla="*/ 754911 h 1142998"/>
              <a:gd name="connsiteX5" fmla="*/ 975543 w 975543"/>
              <a:gd name="connsiteY5" fmla="*/ 754911 h 1142998"/>
              <a:gd name="connsiteX6" fmla="*/ 975543 w 975543"/>
              <a:gd name="connsiteY6" fmla="*/ 1142998 h 1142998"/>
              <a:gd name="connsiteX7" fmla="*/ 370540 w 975543"/>
              <a:gd name="connsiteY7" fmla="*/ 1142998 h 1142998"/>
              <a:gd name="connsiteX8" fmla="*/ 376008 w 975543"/>
              <a:gd name="connsiteY8" fmla="*/ 1010091 h 1142998"/>
              <a:gd name="connsiteX9" fmla="*/ 56283 w 975543"/>
              <a:gd name="connsiteY9" fmla="*/ 62780 h 114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5543" h="1142998">
                <a:moveTo>
                  <a:pt x="0" y="0"/>
                </a:moveTo>
                <a:lnTo>
                  <a:pt x="496782" y="0"/>
                </a:lnTo>
                <a:lnTo>
                  <a:pt x="501219" y="5964"/>
                </a:lnTo>
                <a:cubicBezTo>
                  <a:pt x="633079" y="200867"/>
                  <a:pt x="720774" y="442387"/>
                  <a:pt x="745460" y="707401"/>
                </a:cubicBezTo>
                <a:lnTo>
                  <a:pt x="747658" y="754911"/>
                </a:lnTo>
                <a:lnTo>
                  <a:pt x="975543" y="754911"/>
                </a:lnTo>
                <a:lnTo>
                  <a:pt x="975543" y="1142998"/>
                </a:lnTo>
                <a:lnTo>
                  <a:pt x="370540" y="1142998"/>
                </a:lnTo>
                <a:lnTo>
                  <a:pt x="376008" y="1010091"/>
                </a:lnTo>
                <a:cubicBezTo>
                  <a:pt x="376008" y="640143"/>
                  <a:pt x="253826" y="305218"/>
                  <a:pt x="56283" y="62780"/>
                </a:cubicBezTo>
                <a:close/>
              </a:path>
            </a:pathLst>
          </a:custGeom>
          <a:solidFill>
            <a:schemeClr val="tx1">
              <a:alpha val="65000"/>
            </a:schemeClr>
          </a:solidFill>
          <a:ln w="31750">
            <a:solidFill>
              <a:srgbClr val="01AA8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 xmlns:a16="http://schemas.microsoft.com/office/drawing/2014/main" id="{68B6723D-5A76-4FDB-97B9-63646BE449E2}"/>
              </a:ext>
            </a:extLst>
          </p:cNvPr>
          <p:cNvSpPr/>
          <p:nvPr/>
        </p:nvSpPr>
        <p:spPr>
          <a:xfrm flipH="1">
            <a:off x="6149165" y="4258344"/>
            <a:ext cx="975543" cy="1142998"/>
          </a:xfrm>
          <a:custGeom>
            <a:avLst/>
            <a:gdLst>
              <a:gd name="connsiteX0" fmla="*/ 0 w 975543"/>
              <a:gd name="connsiteY0" fmla="*/ 0 h 1142998"/>
              <a:gd name="connsiteX1" fmla="*/ 496782 w 975543"/>
              <a:gd name="connsiteY1" fmla="*/ 0 h 1142998"/>
              <a:gd name="connsiteX2" fmla="*/ 501219 w 975543"/>
              <a:gd name="connsiteY2" fmla="*/ 5964 h 1142998"/>
              <a:gd name="connsiteX3" fmla="*/ 745460 w 975543"/>
              <a:gd name="connsiteY3" fmla="*/ 707401 h 1142998"/>
              <a:gd name="connsiteX4" fmla="*/ 747658 w 975543"/>
              <a:gd name="connsiteY4" fmla="*/ 754911 h 1142998"/>
              <a:gd name="connsiteX5" fmla="*/ 975543 w 975543"/>
              <a:gd name="connsiteY5" fmla="*/ 754911 h 1142998"/>
              <a:gd name="connsiteX6" fmla="*/ 975543 w 975543"/>
              <a:gd name="connsiteY6" fmla="*/ 1142998 h 1142998"/>
              <a:gd name="connsiteX7" fmla="*/ 370540 w 975543"/>
              <a:gd name="connsiteY7" fmla="*/ 1142998 h 1142998"/>
              <a:gd name="connsiteX8" fmla="*/ 376008 w 975543"/>
              <a:gd name="connsiteY8" fmla="*/ 1010091 h 1142998"/>
              <a:gd name="connsiteX9" fmla="*/ 56283 w 975543"/>
              <a:gd name="connsiteY9" fmla="*/ 62780 h 114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5543" h="1142998">
                <a:moveTo>
                  <a:pt x="0" y="0"/>
                </a:moveTo>
                <a:lnTo>
                  <a:pt x="496782" y="0"/>
                </a:lnTo>
                <a:lnTo>
                  <a:pt x="501219" y="5964"/>
                </a:lnTo>
                <a:cubicBezTo>
                  <a:pt x="633079" y="200867"/>
                  <a:pt x="720774" y="442387"/>
                  <a:pt x="745460" y="707401"/>
                </a:cubicBezTo>
                <a:lnTo>
                  <a:pt x="747658" y="754911"/>
                </a:lnTo>
                <a:lnTo>
                  <a:pt x="975543" y="754911"/>
                </a:lnTo>
                <a:lnTo>
                  <a:pt x="975543" y="1142998"/>
                </a:lnTo>
                <a:lnTo>
                  <a:pt x="370540" y="1142998"/>
                </a:lnTo>
                <a:lnTo>
                  <a:pt x="376008" y="1010091"/>
                </a:lnTo>
                <a:cubicBezTo>
                  <a:pt x="376008" y="640143"/>
                  <a:pt x="253826" y="305218"/>
                  <a:pt x="56283" y="62780"/>
                </a:cubicBezTo>
                <a:close/>
              </a:path>
            </a:pathLst>
          </a:custGeom>
          <a:solidFill>
            <a:schemeClr val="tx1">
              <a:alpha val="65000"/>
            </a:schemeClr>
          </a:solidFill>
          <a:ln w="31750">
            <a:solidFill>
              <a:srgbClr val="4781C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 xmlns:a16="http://schemas.microsoft.com/office/drawing/2014/main" id="{DBA917AF-1E0C-4AFE-B9CB-9806BD63A1B7}"/>
              </a:ext>
            </a:extLst>
          </p:cNvPr>
          <p:cNvSpPr>
            <a:spLocks noChangeAspect="1"/>
          </p:cNvSpPr>
          <p:nvPr/>
        </p:nvSpPr>
        <p:spPr>
          <a:xfrm>
            <a:off x="5555195" y="5512986"/>
            <a:ext cx="1097280" cy="181207"/>
          </a:xfrm>
          <a:custGeom>
            <a:avLst/>
            <a:gdLst>
              <a:gd name="connsiteX0" fmla="*/ 2600254 w 5150920"/>
              <a:gd name="connsiteY0" fmla="*/ 0 h 850606"/>
              <a:gd name="connsiteX1" fmla="*/ 4661896 w 5150920"/>
              <a:gd name="connsiteY1" fmla="*/ 0 h 850606"/>
              <a:gd name="connsiteX2" fmla="*/ 5150920 w 5150920"/>
              <a:gd name="connsiteY2" fmla="*/ 425303 h 850606"/>
              <a:gd name="connsiteX3" fmla="*/ 4661896 w 5150920"/>
              <a:gd name="connsiteY3" fmla="*/ 850605 h 850606"/>
              <a:gd name="connsiteX4" fmla="*/ 2600254 w 5150920"/>
              <a:gd name="connsiteY4" fmla="*/ 850605 h 850606"/>
              <a:gd name="connsiteX5" fmla="*/ 2575466 w 5150920"/>
              <a:gd name="connsiteY5" fmla="*/ 848432 h 850606"/>
              <a:gd name="connsiteX6" fmla="*/ 2550666 w 5150920"/>
              <a:gd name="connsiteY6" fmla="*/ 850606 h 850606"/>
              <a:gd name="connsiteX7" fmla="*/ 489024 w 5150920"/>
              <a:gd name="connsiteY7" fmla="*/ 850606 h 850606"/>
              <a:gd name="connsiteX8" fmla="*/ 0 w 5150920"/>
              <a:gd name="connsiteY8" fmla="*/ 425304 h 850606"/>
              <a:gd name="connsiteX9" fmla="*/ 489024 w 5150920"/>
              <a:gd name="connsiteY9" fmla="*/ 1 h 850606"/>
              <a:gd name="connsiteX10" fmla="*/ 2550666 w 5150920"/>
              <a:gd name="connsiteY10" fmla="*/ 1 h 850606"/>
              <a:gd name="connsiteX11" fmla="*/ 2575454 w 5150920"/>
              <a:gd name="connsiteY11" fmla="*/ 2174 h 85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50920" h="850606">
                <a:moveTo>
                  <a:pt x="2600254" y="0"/>
                </a:moveTo>
                <a:lnTo>
                  <a:pt x="4661896" y="0"/>
                </a:lnTo>
                <a:cubicBezTo>
                  <a:pt x="4931950" y="0"/>
                  <a:pt x="5150920" y="190402"/>
                  <a:pt x="5150920" y="425303"/>
                </a:cubicBezTo>
                <a:cubicBezTo>
                  <a:pt x="5150920" y="660204"/>
                  <a:pt x="4931950" y="850605"/>
                  <a:pt x="4661896" y="850605"/>
                </a:cubicBezTo>
                <a:lnTo>
                  <a:pt x="2600254" y="850605"/>
                </a:lnTo>
                <a:lnTo>
                  <a:pt x="2575466" y="848432"/>
                </a:lnTo>
                <a:lnTo>
                  <a:pt x="2550666" y="850606"/>
                </a:lnTo>
                <a:lnTo>
                  <a:pt x="489024" y="850606"/>
                </a:lnTo>
                <a:cubicBezTo>
                  <a:pt x="218970" y="850606"/>
                  <a:pt x="0" y="660205"/>
                  <a:pt x="0" y="425304"/>
                </a:cubicBezTo>
                <a:cubicBezTo>
                  <a:pt x="0" y="190403"/>
                  <a:pt x="218970" y="1"/>
                  <a:pt x="489024" y="1"/>
                </a:cubicBezTo>
                <a:lnTo>
                  <a:pt x="2550666" y="1"/>
                </a:lnTo>
                <a:lnTo>
                  <a:pt x="2575454" y="2174"/>
                </a:lnTo>
                <a:close/>
              </a:path>
            </a:pathLst>
          </a:custGeom>
          <a:solidFill>
            <a:schemeClr val="tx1">
              <a:alpha val="65000"/>
            </a:schemeClr>
          </a:solidFill>
          <a:ln w="254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 xmlns:a16="http://schemas.microsoft.com/office/drawing/2014/main" id="{FA3538F4-85A9-43E8-B7E6-EE8C6365488A}"/>
              </a:ext>
            </a:extLst>
          </p:cNvPr>
          <p:cNvSpPr>
            <a:spLocks noChangeAspect="1"/>
          </p:cNvSpPr>
          <p:nvPr/>
        </p:nvSpPr>
        <p:spPr>
          <a:xfrm>
            <a:off x="5555195" y="5779256"/>
            <a:ext cx="1097280" cy="181207"/>
          </a:xfrm>
          <a:custGeom>
            <a:avLst/>
            <a:gdLst>
              <a:gd name="connsiteX0" fmla="*/ 2600254 w 5150920"/>
              <a:gd name="connsiteY0" fmla="*/ 0 h 850606"/>
              <a:gd name="connsiteX1" fmla="*/ 4661896 w 5150920"/>
              <a:gd name="connsiteY1" fmla="*/ 0 h 850606"/>
              <a:gd name="connsiteX2" fmla="*/ 5150920 w 5150920"/>
              <a:gd name="connsiteY2" fmla="*/ 425303 h 850606"/>
              <a:gd name="connsiteX3" fmla="*/ 4661896 w 5150920"/>
              <a:gd name="connsiteY3" fmla="*/ 850605 h 850606"/>
              <a:gd name="connsiteX4" fmla="*/ 2600254 w 5150920"/>
              <a:gd name="connsiteY4" fmla="*/ 850605 h 850606"/>
              <a:gd name="connsiteX5" fmla="*/ 2575466 w 5150920"/>
              <a:gd name="connsiteY5" fmla="*/ 848432 h 850606"/>
              <a:gd name="connsiteX6" fmla="*/ 2550666 w 5150920"/>
              <a:gd name="connsiteY6" fmla="*/ 850606 h 850606"/>
              <a:gd name="connsiteX7" fmla="*/ 489024 w 5150920"/>
              <a:gd name="connsiteY7" fmla="*/ 850606 h 850606"/>
              <a:gd name="connsiteX8" fmla="*/ 0 w 5150920"/>
              <a:gd name="connsiteY8" fmla="*/ 425304 h 850606"/>
              <a:gd name="connsiteX9" fmla="*/ 489024 w 5150920"/>
              <a:gd name="connsiteY9" fmla="*/ 1 h 850606"/>
              <a:gd name="connsiteX10" fmla="*/ 2550666 w 5150920"/>
              <a:gd name="connsiteY10" fmla="*/ 1 h 850606"/>
              <a:gd name="connsiteX11" fmla="*/ 2575454 w 5150920"/>
              <a:gd name="connsiteY11" fmla="*/ 2174 h 85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50920" h="850606">
                <a:moveTo>
                  <a:pt x="2600254" y="0"/>
                </a:moveTo>
                <a:lnTo>
                  <a:pt x="4661896" y="0"/>
                </a:lnTo>
                <a:cubicBezTo>
                  <a:pt x="4931950" y="0"/>
                  <a:pt x="5150920" y="190402"/>
                  <a:pt x="5150920" y="425303"/>
                </a:cubicBezTo>
                <a:cubicBezTo>
                  <a:pt x="5150920" y="660204"/>
                  <a:pt x="4931950" y="850605"/>
                  <a:pt x="4661896" y="850605"/>
                </a:cubicBezTo>
                <a:lnTo>
                  <a:pt x="2600254" y="850605"/>
                </a:lnTo>
                <a:lnTo>
                  <a:pt x="2575466" y="848432"/>
                </a:lnTo>
                <a:lnTo>
                  <a:pt x="2550666" y="850606"/>
                </a:lnTo>
                <a:lnTo>
                  <a:pt x="489024" y="850606"/>
                </a:lnTo>
                <a:cubicBezTo>
                  <a:pt x="218970" y="850606"/>
                  <a:pt x="0" y="660205"/>
                  <a:pt x="0" y="425304"/>
                </a:cubicBezTo>
                <a:cubicBezTo>
                  <a:pt x="0" y="190403"/>
                  <a:pt x="218970" y="1"/>
                  <a:pt x="489024" y="1"/>
                </a:cubicBezTo>
                <a:lnTo>
                  <a:pt x="2550666" y="1"/>
                </a:lnTo>
                <a:lnTo>
                  <a:pt x="2575454" y="2174"/>
                </a:lnTo>
                <a:close/>
              </a:path>
            </a:pathLst>
          </a:custGeom>
          <a:solidFill>
            <a:schemeClr val="tx1">
              <a:alpha val="65000"/>
            </a:schemeClr>
          </a:solidFill>
          <a:ln w="254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 xmlns:a16="http://schemas.microsoft.com/office/drawing/2014/main" id="{F584FBC2-DE7E-4F38-A1D3-B2C58965275F}"/>
              </a:ext>
            </a:extLst>
          </p:cNvPr>
          <p:cNvSpPr>
            <a:spLocks noChangeAspect="1"/>
          </p:cNvSpPr>
          <p:nvPr/>
        </p:nvSpPr>
        <p:spPr>
          <a:xfrm>
            <a:off x="5684520" y="6299568"/>
            <a:ext cx="822960" cy="135905"/>
          </a:xfrm>
          <a:custGeom>
            <a:avLst/>
            <a:gdLst>
              <a:gd name="connsiteX0" fmla="*/ 2600254 w 5150920"/>
              <a:gd name="connsiteY0" fmla="*/ 0 h 850606"/>
              <a:gd name="connsiteX1" fmla="*/ 4661896 w 5150920"/>
              <a:gd name="connsiteY1" fmla="*/ 0 h 850606"/>
              <a:gd name="connsiteX2" fmla="*/ 5150920 w 5150920"/>
              <a:gd name="connsiteY2" fmla="*/ 425303 h 850606"/>
              <a:gd name="connsiteX3" fmla="*/ 4661896 w 5150920"/>
              <a:gd name="connsiteY3" fmla="*/ 850605 h 850606"/>
              <a:gd name="connsiteX4" fmla="*/ 2600254 w 5150920"/>
              <a:gd name="connsiteY4" fmla="*/ 850605 h 850606"/>
              <a:gd name="connsiteX5" fmla="*/ 2575466 w 5150920"/>
              <a:gd name="connsiteY5" fmla="*/ 848432 h 850606"/>
              <a:gd name="connsiteX6" fmla="*/ 2550666 w 5150920"/>
              <a:gd name="connsiteY6" fmla="*/ 850606 h 850606"/>
              <a:gd name="connsiteX7" fmla="*/ 489024 w 5150920"/>
              <a:gd name="connsiteY7" fmla="*/ 850606 h 850606"/>
              <a:gd name="connsiteX8" fmla="*/ 0 w 5150920"/>
              <a:gd name="connsiteY8" fmla="*/ 425304 h 850606"/>
              <a:gd name="connsiteX9" fmla="*/ 489024 w 5150920"/>
              <a:gd name="connsiteY9" fmla="*/ 1 h 850606"/>
              <a:gd name="connsiteX10" fmla="*/ 2550666 w 5150920"/>
              <a:gd name="connsiteY10" fmla="*/ 1 h 850606"/>
              <a:gd name="connsiteX11" fmla="*/ 2575454 w 5150920"/>
              <a:gd name="connsiteY11" fmla="*/ 2174 h 85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50920" h="850606">
                <a:moveTo>
                  <a:pt x="2600254" y="0"/>
                </a:moveTo>
                <a:lnTo>
                  <a:pt x="4661896" y="0"/>
                </a:lnTo>
                <a:cubicBezTo>
                  <a:pt x="4931950" y="0"/>
                  <a:pt x="5150920" y="190402"/>
                  <a:pt x="5150920" y="425303"/>
                </a:cubicBezTo>
                <a:cubicBezTo>
                  <a:pt x="5150920" y="660204"/>
                  <a:pt x="4931950" y="850605"/>
                  <a:pt x="4661896" y="850605"/>
                </a:cubicBezTo>
                <a:lnTo>
                  <a:pt x="2600254" y="850605"/>
                </a:lnTo>
                <a:lnTo>
                  <a:pt x="2575466" y="848432"/>
                </a:lnTo>
                <a:lnTo>
                  <a:pt x="2550666" y="850606"/>
                </a:lnTo>
                <a:lnTo>
                  <a:pt x="489024" y="850606"/>
                </a:lnTo>
                <a:cubicBezTo>
                  <a:pt x="218970" y="850606"/>
                  <a:pt x="0" y="660205"/>
                  <a:pt x="0" y="425304"/>
                </a:cubicBezTo>
                <a:cubicBezTo>
                  <a:pt x="0" y="190403"/>
                  <a:pt x="218970" y="1"/>
                  <a:pt x="489024" y="1"/>
                </a:cubicBezTo>
                <a:lnTo>
                  <a:pt x="2550666" y="1"/>
                </a:lnTo>
                <a:lnTo>
                  <a:pt x="2575454" y="2174"/>
                </a:lnTo>
                <a:close/>
              </a:path>
            </a:pathLst>
          </a:custGeom>
          <a:solidFill>
            <a:schemeClr val="tx1">
              <a:alpha val="65000"/>
            </a:schemeClr>
          </a:solidFill>
          <a:ln w="254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 xmlns:a16="http://schemas.microsoft.com/office/drawing/2014/main" id="{F37E54EC-681F-427F-A8AA-FDE9E784827B}"/>
              </a:ext>
            </a:extLst>
          </p:cNvPr>
          <p:cNvSpPr>
            <a:spLocks noChangeAspect="1"/>
          </p:cNvSpPr>
          <p:nvPr/>
        </p:nvSpPr>
        <p:spPr>
          <a:xfrm>
            <a:off x="5555195" y="6039412"/>
            <a:ext cx="1097280" cy="181207"/>
          </a:xfrm>
          <a:custGeom>
            <a:avLst/>
            <a:gdLst>
              <a:gd name="connsiteX0" fmla="*/ 2600254 w 5150920"/>
              <a:gd name="connsiteY0" fmla="*/ 0 h 850606"/>
              <a:gd name="connsiteX1" fmla="*/ 4661896 w 5150920"/>
              <a:gd name="connsiteY1" fmla="*/ 0 h 850606"/>
              <a:gd name="connsiteX2" fmla="*/ 5150920 w 5150920"/>
              <a:gd name="connsiteY2" fmla="*/ 425303 h 850606"/>
              <a:gd name="connsiteX3" fmla="*/ 4661896 w 5150920"/>
              <a:gd name="connsiteY3" fmla="*/ 850605 h 850606"/>
              <a:gd name="connsiteX4" fmla="*/ 2600254 w 5150920"/>
              <a:gd name="connsiteY4" fmla="*/ 850605 h 850606"/>
              <a:gd name="connsiteX5" fmla="*/ 2575466 w 5150920"/>
              <a:gd name="connsiteY5" fmla="*/ 848432 h 850606"/>
              <a:gd name="connsiteX6" fmla="*/ 2550666 w 5150920"/>
              <a:gd name="connsiteY6" fmla="*/ 850606 h 850606"/>
              <a:gd name="connsiteX7" fmla="*/ 489024 w 5150920"/>
              <a:gd name="connsiteY7" fmla="*/ 850606 h 850606"/>
              <a:gd name="connsiteX8" fmla="*/ 0 w 5150920"/>
              <a:gd name="connsiteY8" fmla="*/ 425304 h 850606"/>
              <a:gd name="connsiteX9" fmla="*/ 489024 w 5150920"/>
              <a:gd name="connsiteY9" fmla="*/ 1 h 850606"/>
              <a:gd name="connsiteX10" fmla="*/ 2550666 w 5150920"/>
              <a:gd name="connsiteY10" fmla="*/ 1 h 850606"/>
              <a:gd name="connsiteX11" fmla="*/ 2575454 w 5150920"/>
              <a:gd name="connsiteY11" fmla="*/ 2174 h 85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50920" h="850606">
                <a:moveTo>
                  <a:pt x="2600254" y="0"/>
                </a:moveTo>
                <a:lnTo>
                  <a:pt x="4661896" y="0"/>
                </a:lnTo>
                <a:cubicBezTo>
                  <a:pt x="4931950" y="0"/>
                  <a:pt x="5150920" y="190402"/>
                  <a:pt x="5150920" y="425303"/>
                </a:cubicBezTo>
                <a:cubicBezTo>
                  <a:pt x="5150920" y="660204"/>
                  <a:pt x="4931950" y="850605"/>
                  <a:pt x="4661896" y="850605"/>
                </a:cubicBezTo>
                <a:lnTo>
                  <a:pt x="2600254" y="850605"/>
                </a:lnTo>
                <a:lnTo>
                  <a:pt x="2575466" y="848432"/>
                </a:lnTo>
                <a:lnTo>
                  <a:pt x="2550666" y="850606"/>
                </a:lnTo>
                <a:lnTo>
                  <a:pt x="489024" y="850606"/>
                </a:lnTo>
                <a:cubicBezTo>
                  <a:pt x="218970" y="850606"/>
                  <a:pt x="0" y="660205"/>
                  <a:pt x="0" y="425304"/>
                </a:cubicBezTo>
                <a:cubicBezTo>
                  <a:pt x="0" y="190403"/>
                  <a:pt x="218970" y="1"/>
                  <a:pt x="489024" y="1"/>
                </a:cubicBezTo>
                <a:lnTo>
                  <a:pt x="2550666" y="1"/>
                </a:lnTo>
                <a:lnTo>
                  <a:pt x="2575454" y="2174"/>
                </a:lnTo>
                <a:close/>
              </a:path>
            </a:pathLst>
          </a:custGeom>
          <a:solidFill>
            <a:schemeClr val="tx1">
              <a:alpha val="65000"/>
            </a:schemeClr>
          </a:solidFill>
          <a:ln w="254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 xmlns:a16="http://schemas.microsoft.com/office/drawing/2014/main" id="{66519F34-9C4C-4FEE-A224-757DC382C5EE}"/>
              </a:ext>
            </a:extLst>
          </p:cNvPr>
          <p:cNvSpPr/>
          <p:nvPr/>
        </p:nvSpPr>
        <p:spPr>
          <a:xfrm>
            <a:off x="3229692" y="1710078"/>
            <a:ext cx="1038184" cy="1038183"/>
          </a:xfrm>
          <a:custGeom>
            <a:avLst/>
            <a:gdLst>
              <a:gd name="connsiteX0" fmla="*/ 0 w 1127051"/>
              <a:gd name="connsiteY0" fmla="*/ 0 h 1127051"/>
              <a:gd name="connsiteX1" fmla="*/ 1127051 w 1127051"/>
              <a:gd name="connsiteY1" fmla="*/ 0 h 1127051"/>
              <a:gd name="connsiteX2" fmla="*/ 1127051 w 1127051"/>
              <a:gd name="connsiteY2" fmla="*/ 1127051 h 1127051"/>
              <a:gd name="connsiteX3" fmla="*/ 0 w 1127051"/>
              <a:gd name="connsiteY3" fmla="*/ 1127051 h 1127051"/>
              <a:gd name="connsiteX4" fmla="*/ 0 w 1127051"/>
              <a:gd name="connsiteY4" fmla="*/ 916151 h 1127051"/>
              <a:gd name="connsiteX5" fmla="*/ 25584 w 1127051"/>
              <a:gd name="connsiteY5" fmla="*/ 913572 h 1127051"/>
              <a:gd name="connsiteX6" fmla="*/ 317630 w 1127051"/>
              <a:gd name="connsiteY6" fmla="*/ 555243 h 1127051"/>
              <a:gd name="connsiteX7" fmla="*/ 25584 w 1127051"/>
              <a:gd name="connsiteY7" fmla="*/ 196914 h 1127051"/>
              <a:gd name="connsiteX8" fmla="*/ 0 w 1127051"/>
              <a:gd name="connsiteY8" fmla="*/ 194335 h 112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051" h="1127051">
                <a:moveTo>
                  <a:pt x="0" y="0"/>
                </a:moveTo>
                <a:lnTo>
                  <a:pt x="1127051" y="0"/>
                </a:lnTo>
                <a:lnTo>
                  <a:pt x="1127051" y="1127051"/>
                </a:lnTo>
                <a:lnTo>
                  <a:pt x="0" y="1127051"/>
                </a:lnTo>
                <a:lnTo>
                  <a:pt x="0" y="916151"/>
                </a:lnTo>
                <a:lnTo>
                  <a:pt x="25584" y="913572"/>
                </a:lnTo>
                <a:cubicBezTo>
                  <a:pt x="192255" y="879467"/>
                  <a:pt x="317630" y="731997"/>
                  <a:pt x="317630" y="555243"/>
                </a:cubicBezTo>
                <a:cubicBezTo>
                  <a:pt x="317630" y="378490"/>
                  <a:pt x="192255" y="231020"/>
                  <a:pt x="25584" y="196914"/>
                </a:cubicBezTo>
                <a:lnTo>
                  <a:pt x="0" y="194335"/>
                </a:lnTo>
                <a:close/>
              </a:path>
            </a:pathLst>
          </a:custGeom>
          <a:blipFill>
            <a:blip r:embed="rId3"/>
            <a:stretch>
              <a:fillRect/>
            </a:stretch>
          </a:blipFill>
          <a:ln w="6350">
            <a:solidFill>
              <a:schemeClr val="bg1">
                <a:alpha val="15000"/>
              </a:schemeClr>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 xmlns:a16="http://schemas.microsoft.com/office/drawing/2014/main" id="{156369C3-5218-4E4A-9C3D-29ECFF9E0679}"/>
              </a:ext>
            </a:extLst>
          </p:cNvPr>
          <p:cNvSpPr/>
          <p:nvPr/>
        </p:nvSpPr>
        <p:spPr>
          <a:xfrm>
            <a:off x="153076" y="1710078"/>
            <a:ext cx="3076616" cy="1038183"/>
          </a:xfrm>
          <a:custGeom>
            <a:avLst/>
            <a:gdLst>
              <a:gd name="connsiteX0" fmla="*/ 0 w 3339970"/>
              <a:gd name="connsiteY0" fmla="*/ 0 h 1127051"/>
              <a:gd name="connsiteX1" fmla="*/ 3339970 w 3339970"/>
              <a:gd name="connsiteY1" fmla="*/ 0 h 1127051"/>
              <a:gd name="connsiteX2" fmla="*/ 3339970 w 3339970"/>
              <a:gd name="connsiteY2" fmla="*/ 194335 h 1127051"/>
              <a:gd name="connsiteX3" fmla="*/ 3291840 w 3339970"/>
              <a:gd name="connsiteY3" fmla="*/ 189483 h 1127051"/>
              <a:gd name="connsiteX4" fmla="*/ 2926080 w 3339970"/>
              <a:gd name="connsiteY4" fmla="*/ 555243 h 1127051"/>
              <a:gd name="connsiteX5" fmla="*/ 3291840 w 3339970"/>
              <a:gd name="connsiteY5" fmla="*/ 921003 h 1127051"/>
              <a:gd name="connsiteX6" fmla="*/ 3339970 w 3339970"/>
              <a:gd name="connsiteY6" fmla="*/ 916151 h 1127051"/>
              <a:gd name="connsiteX7" fmla="*/ 3339970 w 3339970"/>
              <a:gd name="connsiteY7" fmla="*/ 1127051 h 1127051"/>
              <a:gd name="connsiteX8" fmla="*/ 0 w 3339970"/>
              <a:gd name="connsiteY8" fmla="*/ 1127051 h 112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9970" h="1127051">
                <a:moveTo>
                  <a:pt x="0" y="0"/>
                </a:moveTo>
                <a:lnTo>
                  <a:pt x="3339970" y="0"/>
                </a:lnTo>
                <a:lnTo>
                  <a:pt x="3339970" y="194335"/>
                </a:lnTo>
                <a:lnTo>
                  <a:pt x="3291840" y="189483"/>
                </a:lnTo>
                <a:cubicBezTo>
                  <a:pt x="3089836" y="189483"/>
                  <a:pt x="2926080" y="353239"/>
                  <a:pt x="2926080" y="555243"/>
                </a:cubicBezTo>
                <a:cubicBezTo>
                  <a:pt x="2926080" y="757247"/>
                  <a:pt x="3089836" y="921003"/>
                  <a:pt x="3291840" y="921003"/>
                </a:cubicBezTo>
                <a:lnTo>
                  <a:pt x="3339970" y="916151"/>
                </a:lnTo>
                <a:lnTo>
                  <a:pt x="3339970" y="1127051"/>
                </a:lnTo>
                <a:lnTo>
                  <a:pt x="0" y="1127051"/>
                </a:lnTo>
                <a:close/>
              </a:path>
            </a:pathLst>
          </a:custGeom>
          <a:solidFill>
            <a:schemeClr val="tx1">
              <a:alpha val="75000"/>
            </a:schemeClr>
          </a:solidFill>
          <a:ln w="6350">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 xmlns:a16="http://schemas.microsoft.com/office/drawing/2014/main" id="{41069387-E653-439A-B00B-F6E7D9823527}"/>
              </a:ext>
            </a:extLst>
          </p:cNvPr>
          <p:cNvSpPr>
            <a:spLocks noChangeAspect="1"/>
          </p:cNvSpPr>
          <p:nvPr/>
        </p:nvSpPr>
        <p:spPr>
          <a:xfrm>
            <a:off x="2890552" y="1926735"/>
            <a:ext cx="589610" cy="589610"/>
          </a:xfrm>
          <a:prstGeom prst="ellipse">
            <a:avLst/>
          </a:prstGeom>
          <a:solidFill>
            <a:srgbClr val="FF2B2A"/>
          </a:solidFill>
          <a:ln w="6350">
            <a:solidFill>
              <a:schemeClr val="bg1">
                <a:alpha val="15000"/>
              </a:schemeClr>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Lato"/>
              </a:rPr>
              <a:t>1</a:t>
            </a:r>
          </a:p>
        </p:txBody>
      </p:sp>
      <p:sp>
        <p:nvSpPr>
          <p:cNvPr id="66" name="TextBox 65">
            <a:extLst>
              <a:ext uri="{FF2B5EF4-FFF2-40B4-BE49-F238E27FC236}">
                <a16:creationId xmlns="" xmlns:a16="http://schemas.microsoft.com/office/drawing/2014/main" id="{90F14C22-B894-42CF-8FEC-A67BEF22833D}"/>
              </a:ext>
            </a:extLst>
          </p:cNvPr>
          <p:cNvSpPr txBox="1"/>
          <p:nvPr/>
        </p:nvSpPr>
        <p:spPr>
          <a:xfrm>
            <a:off x="240570" y="1864027"/>
            <a:ext cx="2529739" cy="861774"/>
          </a:xfrm>
          <a:prstGeom prst="rect">
            <a:avLst/>
          </a:prstGeom>
          <a:noFill/>
        </p:spPr>
        <p:txBody>
          <a:bodyPr wrap="square" lIns="0" tIns="0" rIns="0" bIns="0" rtlCol="0" anchor="t">
            <a:spAutoFit/>
          </a:bodyPr>
          <a:lstStyle/>
          <a:p>
            <a:pPr lvl="0" fontAlgn="base"/>
            <a:r>
              <a:rPr lang="en-US" sz="1400" dirty="0">
                <a:solidFill>
                  <a:schemeClr val="bg1"/>
                </a:solidFill>
              </a:rPr>
              <a:t>If it’s true based wild spread propaganda that blacks are the most killed by police out of all the ethnicity.</a:t>
            </a:r>
          </a:p>
        </p:txBody>
      </p:sp>
      <p:sp>
        <p:nvSpPr>
          <p:cNvPr id="67" name="Freeform: Shape 66">
            <a:extLst>
              <a:ext uri="{FF2B5EF4-FFF2-40B4-BE49-F238E27FC236}">
                <a16:creationId xmlns="" xmlns:a16="http://schemas.microsoft.com/office/drawing/2014/main" id="{75E9C63E-81B1-45D8-95D6-EEB4463D95BD}"/>
              </a:ext>
            </a:extLst>
          </p:cNvPr>
          <p:cNvSpPr/>
          <p:nvPr/>
        </p:nvSpPr>
        <p:spPr>
          <a:xfrm rot="10800000">
            <a:off x="8967839" y="2457159"/>
            <a:ext cx="3076616" cy="1038185"/>
          </a:xfrm>
          <a:custGeom>
            <a:avLst/>
            <a:gdLst>
              <a:gd name="connsiteX0" fmla="*/ 0 w 3339970"/>
              <a:gd name="connsiteY0" fmla="*/ 0 h 1127051"/>
              <a:gd name="connsiteX1" fmla="*/ 3339970 w 3339970"/>
              <a:gd name="connsiteY1" fmla="*/ 0 h 1127051"/>
              <a:gd name="connsiteX2" fmla="*/ 3339970 w 3339970"/>
              <a:gd name="connsiteY2" fmla="*/ 194335 h 1127051"/>
              <a:gd name="connsiteX3" fmla="*/ 3291840 w 3339970"/>
              <a:gd name="connsiteY3" fmla="*/ 189483 h 1127051"/>
              <a:gd name="connsiteX4" fmla="*/ 2926080 w 3339970"/>
              <a:gd name="connsiteY4" fmla="*/ 555243 h 1127051"/>
              <a:gd name="connsiteX5" fmla="*/ 3291840 w 3339970"/>
              <a:gd name="connsiteY5" fmla="*/ 921003 h 1127051"/>
              <a:gd name="connsiteX6" fmla="*/ 3339970 w 3339970"/>
              <a:gd name="connsiteY6" fmla="*/ 916151 h 1127051"/>
              <a:gd name="connsiteX7" fmla="*/ 3339970 w 3339970"/>
              <a:gd name="connsiteY7" fmla="*/ 1127051 h 1127051"/>
              <a:gd name="connsiteX8" fmla="*/ 0 w 3339970"/>
              <a:gd name="connsiteY8" fmla="*/ 1127051 h 112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9970" h="1127051">
                <a:moveTo>
                  <a:pt x="0" y="0"/>
                </a:moveTo>
                <a:lnTo>
                  <a:pt x="3339970" y="0"/>
                </a:lnTo>
                <a:lnTo>
                  <a:pt x="3339970" y="194335"/>
                </a:lnTo>
                <a:lnTo>
                  <a:pt x="3291840" y="189483"/>
                </a:lnTo>
                <a:cubicBezTo>
                  <a:pt x="3089836" y="189483"/>
                  <a:pt x="2926080" y="353239"/>
                  <a:pt x="2926080" y="555243"/>
                </a:cubicBezTo>
                <a:cubicBezTo>
                  <a:pt x="2926080" y="757247"/>
                  <a:pt x="3089836" y="921003"/>
                  <a:pt x="3291840" y="921003"/>
                </a:cubicBezTo>
                <a:lnTo>
                  <a:pt x="3339970" y="916151"/>
                </a:lnTo>
                <a:lnTo>
                  <a:pt x="3339970" y="1127051"/>
                </a:lnTo>
                <a:lnTo>
                  <a:pt x="0" y="1127051"/>
                </a:lnTo>
                <a:close/>
              </a:path>
            </a:pathLst>
          </a:custGeom>
          <a:solidFill>
            <a:schemeClr val="tx1">
              <a:alpha val="75000"/>
            </a:schemeClr>
          </a:solidFill>
          <a:ln w="6350">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 xmlns:a16="http://schemas.microsoft.com/office/drawing/2014/main" id="{9D6ACEA5-4BD8-40CE-A5AB-CE6B1A20762F}"/>
              </a:ext>
            </a:extLst>
          </p:cNvPr>
          <p:cNvSpPr>
            <a:spLocks noChangeAspect="1"/>
          </p:cNvSpPr>
          <p:nvPr/>
        </p:nvSpPr>
        <p:spPr>
          <a:xfrm>
            <a:off x="8720125" y="2692933"/>
            <a:ext cx="589610" cy="589611"/>
          </a:xfrm>
          <a:prstGeom prst="ellipse">
            <a:avLst/>
          </a:prstGeom>
          <a:solidFill>
            <a:srgbClr val="85C401"/>
          </a:solidFill>
          <a:ln w="6350">
            <a:solidFill>
              <a:schemeClr val="bg1">
                <a:alpha val="15000"/>
              </a:schemeClr>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Lato"/>
              </a:rPr>
              <a:t>2</a:t>
            </a:r>
          </a:p>
        </p:txBody>
      </p:sp>
      <p:sp>
        <p:nvSpPr>
          <p:cNvPr id="69" name="Freeform: Shape 68">
            <a:extLst>
              <a:ext uri="{FF2B5EF4-FFF2-40B4-BE49-F238E27FC236}">
                <a16:creationId xmlns="" xmlns:a16="http://schemas.microsoft.com/office/drawing/2014/main" id="{50454E94-9F5D-4BCA-96EA-BD67E7277B8D}"/>
              </a:ext>
            </a:extLst>
          </p:cNvPr>
          <p:cNvSpPr/>
          <p:nvPr/>
        </p:nvSpPr>
        <p:spPr>
          <a:xfrm rot="10800000">
            <a:off x="7929655" y="2458852"/>
            <a:ext cx="1038184" cy="1038185"/>
          </a:xfrm>
          <a:custGeom>
            <a:avLst/>
            <a:gdLst>
              <a:gd name="connsiteX0" fmla="*/ 0 w 1127051"/>
              <a:gd name="connsiteY0" fmla="*/ 0 h 1127051"/>
              <a:gd name="connsiteX1" fmla="*/ 1127051 w 1127051"/>
              <a:gd name="connsiteY1" fmla="*/ 0 h 1127051"/>
              <a:gd name="connsiteX2" fmla="*/ 1127051 w 1127051"/>
              <a:gd name="connsiteY2" fmla="*/ 1127051 h 1127051"/>
              <a:gd name="connsiteX3" fmla="*/ 0 w 1127051"/>
              <a:gd name="connsiteY3" fmla="*/ 1127051 h 1127051"/>
              <a:gd name="connsiteX4" fmla="*/ 0 w 1127051"/>
              <a:gd name="connsiteY4" fmla="*/ 916151 h 1127051"/>
              <a:gd name="connsiteX5" fmla="*/ 25584 w 1127051"/>
              <a:gd name="connsiteY5" fmla="*/ 913572 h 1127051"/>
              <a:gd name="connsiteX6" fmla="*/ 317630 w 1127051"/>
              <a:gd name="connsiteY6" fmla="*/ 555243 h 1127051"/>
              <a:gd name="connsiteX7" fmla="*/ 25584 w 1127051"/>
              <a:gd name="connsiteY7" fmla="*/ 196914 h 1127051"/>
              <a:gd name="connsiteX8" fmla="*/ 0 w 1127051"/>
              <a:gd name="connsiteY8" fmla="*/ 194335 h 112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051" h="1127051">
                <a:moveTo>
                  <a:pt x="0" y="0"/>
                </a:moveTo>
                <a:lnTo>
                  <a:pt x="1127051" y="0"/>
                </a:lnTo>
                <a:lnTo>
                  <a:pt x="1127051" y="1127051"/>
                </a:lnTo>
                <a:lnTo>
                  <a:pt x="0" y="1127051"/>
                </a:lnTo>
                <a:lnTo>
                  <a:pt x="0" y="916151"/>
                </a:lnTo>
                <a:lnTo>
                  <a:pt x="25584" y="913572"/>
                </a:lnTo>
                <a:cubicBezTo>
                  <a:pt x="192255" y="879467"/>
                  <a:pt x="317630" y="731997"/>
                  <a:pt x="317630" y="555243"/>
                </a:cubicBezTo>
                <a:cubicBezTo>
                  <a:pt x="317630" y="378490"/>
                  <a:pt x="192255" y="231020"/>
                  <a:pt x="25584" y="196914"/>
                </a:cubicBezTo>
                <a:lnTo>
                  <a:pt x="0" y="194335"/>
                </a:lnTo>
                <a:close/>
              </a:path>
            </a:pathLst>
          </a:custGeom>
          <a:blipFill dpi="0" rotWithShape="0">
            <a:blip r:embed="rId4"/>
            <a:srcRect/>
            <a:stretch>
              <a:fillRect/>
            </a:stretch>
          </a:blipFill>
          <a:ln w="6350">
            <a:solidFill>
              <a:schemeClr val="bg1">
                <a:alpha val="15000"/>
              </a:schemeClr>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 xmlns:a16="http://schemas.microsoft.com/office/drawing/2014/main" id="{7B8DCD66-9216-4CC3-98E3-43AA8BC0A8F2}"/>
              </a:ext>
            </a:extLst>
          </p:cNvPr>
          <p:cNvSpPr txBox="1"/>
          <p:nvPr/>
        </p:nvSpPr>
        <p:spPr>
          <a:xfrm>
            <a:off x="9445864" y="2620431"/>
            <a:ext cx="2529739" cy="646331"/>
          </a:xfrm>
          <a:prstGeom prst="rect">
            <a:avLst/>
          </a:prstGeom>
          <a:noFill/>
        </p:spPr>
        <p:txBody>
          <a:bodyPr wrap="square" lIns="0" tIns="0" rIns="0" bIns="0" rtlCol="0" anchor="t">
            <a:spAutoFit/>
          </a:bodyPr>
          <a:lstStyle/>
          <a:p>
            <a:r>
              <a:rPr lang="en-US" sz="1400" dirty="0">
                <a:solidFill>
                  <a:schemeClr val="bg1"/>
                </a:solidFill>
              </a:rPr>
              <a:t>If the killings of unarmed individuals are still a wide-spread problem throughout the US</a:t>
            </a:r>
            <a:endParaRPr lang="en-US" sz="1300" dirty="0">
              <a:solidFill>
                <a:schemeClr val="bg1"/>
              </a:solidFill>
            </a:endParaRPr>
          </a:p>
        </p:txBody>
      </p:sp>
      <p:sp>
        <p:nvSpPr>
          <p:cNvPr id="72" name="Freeform: Shape 71">
            <a:extLst>
              <a:ext uri="{FF2B5EF4-FFF2-40B4-BE49-F238E27FC236}">
                <a16:creationId xmlns="" xmlns:a16="http://schemas.microsoft.com/office/drawing/2014/main" id="{3E9F6EA3-593F-4D48-8DE1-C2DEAA8DD916}"/>
              </a:ext>
            </a:extLst>
          </p:cNvPr>
          <p:cNvSpPr/>
          <p:nvPr/>
        </p:nvSpPr>
        <p:spPr>
          <a:xfrm>
            <a:off x="3229692" y="3051553"/>
            <a:ext cx="1038184" cy="1038183"/>
          </a:xfrm>
          <a:custGeom>
            <a:avLst/>
            <a:gdLst>
              <a:gd name="connsiteX0" fmla="*/ 0 w 1127051"/>
              <a:gd name="connsiteY0" fmla="*/ 0 h 1127051"/>
              <a:gd name="connsiteX1" fmla="*/ 1127051 w 1127051"/>
              <a:gd name="connsiteY1" fmla="*/ 0 h 1127051"/>
              <a:gd name="connsiteX2" fmla="*/ 1127051 w 1127051"/>
              <a:gd name="connsiteY2" fmla="*/ 1127051 h 1127051"/>
              <a:gd name="connsiteX3" fmla="*/ 0 w 1127051"/>
              <a:gd name="connsiteY3" fmla="*/ 1127051 h 1127051"/>
              <a:gd name="connsiteX4" fmla="*/ 0 w 1127051"/>
              <a:gd name="connsiteY4" fmla="*/ 916151 h 1127051"/>
              <a:gd name="connsiteX5" fmla="*/ 25584 w 1127051"/>
              <a:gd name="connsiteY5" fmla="*/ 913572 h 1127051"/>
              <a:gd name="connsiteX6" fmla="*/ 317630 w 1127051"/>
              <a:gd name="connsiteY6" fmla="*/ 555243 h 1127051"/>
              <a:gd name="connsiteX7" fmla="*/ 25584 w 1127051"/>
              <a:gd name="connsiteY7" fmla="*/ 196914 h 1127051"/>
              <a:gd name="connsiteX8" fmla="*/ 0 w 1127051"/>
              <a:gd name="connsiteY8" fmla="*/ 194335 h 112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051" h="1127051">
                <a:moveTo>
                  <a:pt x="0" y="0"/>
                </a:moveTo>
                <a:lnTo>
                  <a:pt x="1127051" y="0"/>
                </a:lnTo>
                <a:lnTo>
                  <a:pt x="1127051" y="1127051"/>
                </a:lnTo>
                <a:lnTo>
                  <a:pt x="0" y="1127051"/>
                </a:lnTo>
                <a:lnTo>
                  <a:pt x="0" y="916151"/>
                </a:lnTo>
                <a:lnTo>
                  <a:pt x="25584" y="913572"/>
                </a:lnTo>
                <a:cubicBezTo>
                  <a:pt x="192255" y="879467"/>
                  <a:pt x="317630" y="731997"/>
                  <a:pt x="317630" y="555243"/>
                </a:cubicBezTo>
                <a:cubicBezTo>
                  <a:pt x="317630" y="378490"/>
                  <a:pt x="192255" y="231020"/>
                  <a:pt x="25584" y="196914"/>
                </a:cubicBezTo>
                <a:lnTo>
                  <a:pt x="0" y="194335"/>
                </a:lnTo>
                <a:close/>
              </a:path>
            </a:pathLst>
          </a:custGeom>
          <a:blipFill>
            <a:blip r:embed="rId5"/>
            <a:stretch>
              <a:fillRect/>
            </a:stretch>
          </a:blipFill>
          <a:ln w="6350">
            <a:solidFill>
              <a:schemeClr val="bg1">
                <a:alpha val="15000"/>
              </a:schemeClr>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 xmlns:a16="http://schemas.microsoft.com/office/drawing/2014/main" id="{5736D595-48B1-4162-951B-50B1F0EBB01A}"/>
              </a:ext>
            </a:extLst>
          </p:cNvPr>
          <p:cNvSpPr/>
          <p:nvPr/>
        </p:nvSpPr>
        <p:spPr>
          <a:xfrm>
            <a:off x="153076" y="3051553"/>
            <a:ext cx="3076616" cy="1038183"/>
          </a:xfrm>
          <a:custGeom>
            <a:avLst/>
            <a:gdLst>
              <a:gd name="connsiteX0" fmla="*/ 0 w 3339970"/>
              <a:gd name="connsiteY0" fmla="*/ 0 h 1127051"/>
              <a:gd name="connsiteX1" fmla="*/ 3339970 w 3339970"/>
              <a:gd name="connsiteY1" fmla="*/ 0 h 1127051"/>
              <a:gd name="connsiteX2" fmla="*/ 3339970 w 3339970"/>
              <a:gd name="connsiteY2" fmla="*/ 194335 h 1127051"/>
              <a:gd name="connsiteX3" fmla="*/ 3291840 w 3339970"/>
              <a:gd name="connsiteY3" fmla="*/ 189483 h 1127051"/>
              <a:gd name="connsiteX4" fmla="*/ 2926080 w 3339970"/>
              <a:gd name="connsiteY4" fmla="*/ 555243 h 1127051"/>
              <a:gd name="connsiteX5" fmla="*/ 3291840 w 3339970"/>
              <a:gd name="connsiteY5" fmla="*/ 921003 h 1127051"/>
              <a:gd name="connsiteX6" fmla="*/ 3339970 w 3339970"/>
              <a:gd name="connsiteY6" fmla="*/ 916151 h 1127051"/>
              <a:gd name="connsiteX7" fmla="*/ 3339970 w 3339970"/>
              <a:gd name="connsiteY7" fmla="*/ 1127051 h 1127051"/>
              <a:gd name="connsiteX8" fmla="*/ 0 w 3339970"/>
              <a:gd name="connsiteY8" fmla="*/ 1127051 h 112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9970" h="1127051">
                <a:moveTo>
                  <a:pt x="0" y="0"/>
                </a:moveTo>
                <a:lnTo>
                  <a:pt x="3339970" y="0"/>
                </a:lnTo>
                <a:lnTo>
                  <a:pt x="3339970" y="194335"/>
                </a:lnTo>
                <a:lnTo>
                  <a:pt x="3291840" y="189483"/>
                </a:lnTo>
                <a:cubicBezTo>
                  <a:pt x="3089836" y="189483"/>
                  <a:pt x="2926080" y="353239"/>
                  <a:pt x="2926080" y="555243"/>
                </a:cubicBezTo>
                <a:cubicBezTo>
                  <a:pt x="2926080" y="757247"/>
                  <a:pt x="3089836" y="921003"/>
                  <a:pt x="3291840" y="921003"/>
                </a:cubicBezTo>
                <a:lnTo>
                  <a:pt x="3339970" y="916151"/>
                </a:lnTo>
                <a:lnTo>
                  <a:pt x="3339970" y="1127051"/>
                </a:lnTo>
                <a:lnTo>
                  <a:pt x="0" y="1127051"/>
                </a:lnTo>
                <a:close/>
              </a:path>
            </a:pathLst>
          </a:custGeom>
          <a:solidFill>
            <a:schemeClr val="tx1">
              <a:alpha val="75000"/>
            </a:schemeClr>
          </a:solidFill>
          <a:ln w="6350">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 xmlns:a16="http://schemas.microsoft.com/office/drawing/2014/main" id="{F4A9BF2B-E866-4072-AEAB-D98534FA53F7}"/>
              </a:ext>
            </a:extLst>
          </p:cNvPr>
          <p:cNvSpPr>
            <a:spLocks noChangeAspect="1"/>
          </p:cNvSpPr>
          <p:nvPr/>
        </p:nvSpPr>
        <p:spPr>
          <a:xfrm>
            <a:off x="2890552" y="3268210"/>
            <a:ext cx="589610" cy="589610"/>
          </a:xfrm>
          <a:prstGeom prst="ellipse">
            <a:avLst/>
          </a:prstGeom>
          <a:solidFill>
            <a:srgbClr val="3EB8CD"/>
          </a:solidFill>
          <a:ln w="6350">
            <a:solidFill>
              <a:schemeClr val="bg1">
                <a:alpha val="15000"/>
              </a:schemeClr>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Lato"/>
              </a:rPr>
              <a:t>3</a:t>
            </a:r>
          </a:p>
        </p:txBody>
      </p:sp>
      <p:sp>
        <p:nvSpPr>
          <p:cNvPr id="75" name="TextBox 74">
            <a:extLst>
              <a:ext uri="{FF2B5EF4-FFF2-40B4-BE49-F238E27FC236}">
                <a16:creationId xmlns="" xmlns:a16="http://schemas.microsoft.com/office/drawing/2014/main" id="{62204CEA-3704-41BF-A297-126E7B2B45F2}"/>
              </a:ext>
            </a:extLst>
          </p:cNvPr>
          <p:cNvSpPr txBox="1"/>
          <p:nvPr/>
        </p:nvSpPr>
        <p:spPr>
          <a:xfrm>
            <a:off x="0" y="3051554"/>
            <a:ext cx="2770309" cy="1061829"/>
          </a:xfrm>
          <a:prstGeom prst="rect">
            <a:avLst/>
          </a:prstGeom>
          <a:noFill/>
        </p:spPr>
        <p:txBody>
          <a:bodyPr wrap="square" lIns="0" tIns="0" rIns="0" bIns="0" rtlCol="0" anchor="t">
            <a:spAutoFit/>
          </a:bodyPr>
          <a:lstStyle/>
          <a:p>
            <a:pPr lvl="0" algn="r"/>
            <a:r>
              <a:rPr lang="en-US" sz="1400" dirty="0">
                <a:solidFill>
                  <a:schemeClr val="bg1"/>
                </a:solidFill>
              </a:rPr>
              <a:t> </a:t>
            </a:r>
            <a:r>
              <a:rPr lang="en-US" sz="1400" dirty="0" smtClean="0">
                <a:solidFill>
                  <a:schemeClr val="bg1"/>
                </a:solidFill>
              </a:rPr>
              <a:t>  if mental </a:t>
            </a:r>
            <a:r>
              <a:rPr lang="en-US" sz="1400" dirty="0">
                <a:solidFill>
                  <a:schemeClr val="bg1"/>
                </a:solidFill>
              </a:rPr>
              <a:t>health of  </a:t>
            </a:r>
            <a:r>
              <a:rPr lang="en-US" sz="1400" dirty="0" smtClean="0">
                <a:solidFill>
                  <a:schemeClr val="bg1"/>
                </a:solidFill>
              </a:rPr>
              <a:t>suspect </a:t>
            </a:r>
            <a:r>
              <a:rPr lang="en-US" sz="1400" dirty="0">
                <a:solidFill>
                  <a:schemeClr val="bg1"/>
                </a:solidFill>
              </a:rPr>
              <a:t>was taken </a:t>
            </a:r>
            <a:r>
              <a:rPr lang="en-US" sz="1400" dirty="0" smtClean="0">
                <a:solidFill>
                  <a:schemeClr val="bg1"/>
                </a:solidFill>
              </a:rPr>
              <a:t>considered by officers</a:t>
            </a:r>
            <a:r>
              <a:rPr lang="en-US" sz="1400" dirty="0">
                <a:solidFill>
                  <a:schemeClr val="bg1"/>
                </a:solidFill>
              </a:rPr>
              <a:t>. </a:t>
            </a:r>
            <a:r>
              <a:rPr lang="en-US" sz="1400" dirty="0" smtClean="0">
                <a:solidFill>
                  <a:schemeClr val="bg1"/>
                </a:solidFill>
              </a:rPr>
              <a:t>And the </a:t>
            </a:r>
            <a:r>
              <a:rPr lang="en-US" sz="1400" dirty="0">
                <a:solidFill>
                  <a:schemeClr val="bg1"/>
                </a:solidFill>
              </a:rPr>
              <a:t>need to </a:t>
            </a:r>
            <a:r>
              <a:rPr lang="en-US" sz="1400" dirty="0" smtClean="0">
                <a:solidFill>
                  <a:schemeClr val="bg1"/>
                </a:solidFill>
              </a:rPr>
              <a:t>train officers on dealing </a:t>
            </a:r>
            <a:r>
              <a:rPr lang="en-US" sz="1400" dirty="0">
                <a:solidFill>
                  <a:schemeClr val="bg1"/>
                </a:solidFill>
              </a:rPr>
              <a:t>with </a:t>
            </a:r>
            <a:r>
              <a:rPr lang="en-US" sz="1400" dirty="0" smtClean="0">
                <a:solidFill>
                  <a:schemeClr val="bg1"/>
                </a:solidFill>
              </a:rPr>
              <a:t> </a:t>
            </a:r>
            <a:r>
              <a:rPr lang="en-US" sz="1400" dirty="0">
                <a:solidFill>
                  <a:schemeClr val="bg1"/>
                </a:solidFill>
              </a:rPr>
              <a:t>mental </a:t>
            </a:r>
            <a:r>
              <a:rPr lang="en-US" sz="1400" dirty="0" smtClean="0">
                <a:solidFill>
                  <a:schemeClr val="bg1"/>
                </a:solidFill>
              </a:rPr>
              <a:t>illness suspects</a:t>
            </a:r>
            <a:r>
              <a:rPr lang="en-US" sz="1400" dirty="0" smtClean="0"/>
              <a:t>.</a:t>
            </a:r>
            <a:endParaRPr lang="en-US" sz="1400" dirty="0"/>
          </a:p>
          <a:p>
            <a:pPr algn="r"/>
            <a:r>
              <a:rPr lang="en-US" sz="1300" dirty="0" smtClean="0">
                <a:solidFill>
                  <a:schemeClr val="bg1"/>
                </a:solidFill>
                <a:latin typeface="Candara" panose="020E0502030303020204" pitchFamily="34" charset="0"/>
              </a:rPr>
              <a:t>.</a:t>
            </a:r>
            <a:endParaRPr lang="en-US" sz="1300" dirty="0">
              <a:solidFill>
                <a:schemeClr val="bg1"/>
              </a:solidFill>
            </a:endParaRPr>
          </a:p>
        </p:txBody>
      </p:sp>
      <p:sp>
        <p:nvSpPr>
          <p:cNvPr id="77" name="Freeform: Shape 76">
            <a:extLst>
              <a:ext uri="{FF2B5EF4-FFF2-40B4-BE49-F238E27FC236}">
                <a16:creationId xmlns="" xmlns:a16="http://schemas.microsoft.com/office/drawing/2014/main" id="{BBBC6417-71F7-4448-A3DD-2AC70470B750}"/>
              </a:ext>
            </a:extLst>
          </p:cNvPr>
          <p:cNvSpPr/>
          <p:nvPr/>
        </p:nvSpPr>
        <p:spPr>
          <a:xfrm rot="10800000">
            <a:off x="8967839" y="3798634"/>
            <a:ext cx="3076616" cy="1038185"/>
          </a:xfrm>
          <a:custGeom>
            <a:avLst/>
            <a:gdLst>
              <a:gd name="connsiteX0" fmla="*/ 0 w 3339970"/>
              <a:gd name="connsiteY0" fmla="*/ 0 h 1127051"/>
              <a:gd name="connsiteX1" fmla="*/ 3339970 w 3339970"/>
              <a:gd name="connsiteY1" fmla="*/ 0 h 1127051"/>
              <a:gd name="connsiteX2" fmla="*/ 3339970 w 3339970"/>
              <a:gd name="connsiteY2" fmla="*/ 194335 h 1127051"/>
              <a:gd name="connsiteX3" fmla="*/ 3291840 w 3339970"/>
              <a:gd name="connsiteY3" fmla="*/ 189483 h 1127051"/>
              <a:gd name="connsiteX4" fmla="*/ 2926080 w 3339970"/>
              <a:gd name="connsiteY4" fmla="*/ 555243 h 1127051"/>
              <a:gd name="connsiteX5" fmla="*/ 3291840 w 3339970"/>
              <a:gd name="connsiteY5" fmla="*/ 921003 h 1127051"/>
              <a:gd name="connsiteX6" fmla="*/ 3339970 w 3339970"/>
              <a:gd name="connsiteY6" fmla="*/ 916151 h 1127051"/>
              <a:gd name="connsiteX7" fmla="*/ 3339970 w 3339970"/>
              <a:gd name="connsiteY7" fmla="*/ 1127051 h 1127051"/>
              <a:gd name="connsiteX8" fmla="*/ 0 w 3339970"/>
              <a:gd name="connsiteY8" fmla="*/ 1127051 h 112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9970" h="1127051">
                <a:moveTo>
                  <a:pt x="0" y="0"/>
                </a:moveTo>
                <a:lnTo>
                  <a:pt x="3339970" y="0"/>
                </a:lnTo>
                <a:lnTo>
                  <a:pt x="3339970" y="194335"/>
                </a:lnTo>
                <a:lnTo>
                  <a:pt x="3291840" y="189483"/>
                </a:lnTo>
                <a:cubicBezTo>
                  <a:pt x="3089836" y="189483"/>
                  <a:pt x="2926080" y="353239"/>
                  <a:pt x="2926080" y="555243"/>
                </a:cubicBezTo>
                <a:cubicBezTo>
                  <a:pt x="2926080" y="757247"/>
                  <a:pt x="3089836" y="921003"/>
                  <a:pt x="3291840" y="921003"/>
                </a:cubicBezTo>
                <a:lnTo>
                  <a:pt x="3339970" y="916151"/>
                </a:lnTo>
                <a:lnTo>
                  <a:pt x="3339970" y="1127051"/>
                </a:lnTo>
                <a:lnTo>
                  <a:pt x="0" y="1127051"/>
                </a:lnTo>
                <a:close/>
              </a:path>
            </a:pathLst>
          </a:custGeom>
          <a:solidFill>
            <a:schemeClr val="tx1">
              <a:alpha val="75000"/>
            </a:schemeClr>
          </a:solidFill>
          <a:ln w="6350">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 xmlns:a16="http://schemas.microsoft.com/office/drawing/2014/main" id="{D2886446-328E-4133-AFC2-8429BD1164D3}"/>
              </a:ext>
            </a:extLst>
          </p:cNvPr>
          <p:cNvSpPr>
            <a:spLocks noChangeAspect="1"/>
          </p:cNvSpPr>
          <p:nvPr/>
        </p:nvSpPr>
        <p:spPr>
          <a:xfrm>
            <a:off x="8720125" y="4034408"/>
            <a:ext cx="589610" cy="589611"/>
          </a:xfrm>
          <a:prstGeom prst="ellipse">
            <a:avLst/>
          </a:prstGeom>
          <a:solidFill>
            <a:srgbClr val="FFA803"/>
          </a:solidFill>
          <a:ln w="6350">
            <a:solidFill>
              <a:schemeClr val="bg1">
                <a:alpha val="15000"/>
              </a:schemeClr>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Lato"/>
              </a:rPr>
              <a:t>4</a:t>
            </a:r>
          </a:p>
        </p:txBody>
      </p:sp>
      <p:sp>
        <p:nvSpPr>
          <p:cNvPr id="79" name="Freeform: Shape 78">
            <a:extLst>
              <a:ext uri="{FF2B5EF4-FFF2-40B4-BE49-F238E27FC236}">
                <a16:creationId xmlns="" xmlns:a16="http://schemas.microsoft.com/office/drawing/2014/main" id="{09B07FCC-D7DF-485A-B4E2-A76E34C0F740}"/>
              </a:ext>
            </a:extLst>
          </p:cNvPr>
          <p:cNvSpPr/>
          <p:nvPr/>
        </p:nvSpPr>
        <p:spPr>
          <a:xfrm rot="10800000">
            <a:off x="7929655" y="3800327"/>
            <a:ext cx="1038184" cy="1038185"/>
          </a:xfrm>
          <a:custGeom>
            <a:avLst/>
            <a:gdLst>
              <a:gd name="connsiteX0" fmla="*/ 0 w 1127051"/>
              <a:gd name="connsiteY0" fmla="*/ 0 h 1127051"/>
              <a:gd name="connsiteX1" fmla="*/ 1127051 w 1127051"/>
              <a:gd name="connsiteY1" fmla="*/ 0 h 1127051"/>
              <a:gd name="connsiteX2" fmla="*/ 1127051 w 1127051"/>
              <a:gd name="connsiteY2" fmla="*/ 1127051 h 1127051"/>
              <a:gd name="connsiteX3" fmla="*/ 0 w 1127051"/>
              <a:gd name="connsiteY3" fmla="*/ 1127051 h 1127051"/>
              <a:gd name="connsiteX4" fmla="*/ 0 w 1127051"/>
              <a:gd name="connsiteY4" fmla="*/ 916151 h 1127051"/>
              <a:gd name="connsiteX5" fmla="*/ 25584 w 1127051"/>
              <a:gd name="connsiteY5" fmla="*/ 913572 h 1127051"/>
              <a:gd name="connsiteX6" fmla="*/ 317630 w 1127051"/>
              <a:gd name="connsiteY6" fmla="*/ 555243 h 1127051"/>
              <a:gd name="connsiteX7" fmla="*/ 25584 w 1127051"/>
              <a:gd name="connsiteY7" fmla="*/ 196914 h 1127051"/>
              <a:gd name="connsiteX8" fmla="*/ 0 w 1127051"/>
              <a:gd name="connsiteY8" fmla="*/ 194335 h 112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051" h="1127051">
                <a:moveTo>
                  <a:pt x="0" y="0"/>
                </a:moveTo>
                <a:lnTo>
                  <a:pt x="1127051" y="0"/>
                </a:lnTo>
                <a:lnTo>
                  <a:pt x="1127051" y="1127051"/>
                </a:lnTo>
                <a:lnTo>
                  <a:pt x="0" y="1127051"/>
                </a:lnTo>
                <a:lnTo>
                  <a:pt x="0" y="916151"/>
                </a:lnTo>
                <a:lnTo>
                  <a:pt x="25584" y="913572"/>
                </a:lnTo>
                <a:cubicBezTo>
                  <a:pt x="192255" y="879467"/>
                  <a:pt x="317630" y="731997"/>
                  <a:pt x="317630" y="555243"/>
                </a:cubicBezTo>
                <a:cubicBezTo>
                  <a:pt x="317630" y="378490"/>
                  <a:pt x="192255" y="231020"/>
                  <a:pt x="25584" y="196914"/>
                </a:cubicBezTo>
                <a:lnTo>
                  <a:pt x="0" y="194335"/>
                </a:lnTo>
                <a:close/>
              </a:path>
            </a:pathLst>
          </a:custGeom>
          <a:blipFill dpi="0" rotWithShape="0">
            <a:blip r:embed="rId6"/>
            <a:srcRect/>
            <a:stretch>
              <a:fillRect/>
            </a:stretch>
          </a:blipFill>
          <a:ln w="6350">
            <a:solidFill>
              <a:schemeClr val="bg1">
                <a:alpha val="15000"/>
              </a:schemeClr>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 xmlns:a16="http://schemas.microsoft.com/office/drawing/2014/main" id="{DA5F26AC-7EA6-48CA-932A-E16B5C2B4276}"/>
              </a:ext>
            </a:extLst>
          </p:cNvPr>
          <p:cNvSpPr txBox="1"/>
          <p:nvPr/>
        </p:nvSpPr>
        <p:spPr>
          <a:xfrm>
            <a:off x="9445864" y="3961906"/>
            <a:ext cx="2529739" cy="846386"/>
          </a:xfrm>
          <a:prstGeom prst="rect">
            <a:avLst/>
          </a:prstGeom>
          <a:noFill/>
        </p:spPr>
        <p:txBody>
          <a:bodyPr wrap="square" lIns="0" tIns="0" rIns="0" bIns="0" rtlCol="0" anchor="t">
            <a:spAutoFit/>
          </a:bodyPr>
          <a:lstStyle/>
          <a:p>
            <a:pPr lvl="0"/>
            <a:r>
              <a:rPr lang="en-IE" sz="1400" dirty="0">
                <a:solidFill>
                  <a:schemeClr val="bg1"/>
                </a:solidFill>
              </a:rPr>
              <a:t>What reasons do officer have to turn off their body camera. Is it justified?</a:t>
            </a:r>
            <a:endParaRPr lang="en-US" sz="1400" dirty="0">
              <a:solidFill>
                <a:schemeClr val="bg1"/>
              </a:solidFill>
            </a:endParaRPr>
          </a:p>
          <a:p>
            <a:endParaRPr lang="en-US" sz="1300" dirty="0">
              <a:solidFill>
                <a:schemeClr val="bg1"/>
              </a:solidFill>
            </a:endParaRPr>
          </a:p>
        </p:txBody>
      </p:sp>
      <p:sp>
        <p:nvSpPr>
          <p:cNvPr id="82" name="Freeform: Shape 81">
            <a:extLst>
              <a:ext uri="{FF2B5EF4-FFF2-40B4-BE49-F238E27FC236}">
                <a16:creationId xmlns="" xmlns:a16="http://schemas.microsoft.com/office/drawing/2014/main" id="{09FC2D54-A795-47F8-91BC-69A5EECEEBA6}"/>
              </a:ext>
            </a:extLst>
          </p:cNvPr>
          <p:cNvSpPr/>
          <p:nvPr/>
        </p:nvSpPr>
        <p:spPr>
          <a:xfrm>
            <a:off x="3229692" y="4296362"/>
            <a:ext cx="1038184" cy="1038183"/>
          </a:xfrm>
          <a:custGeom>
            <a:avLst/>
            <a:gdLst>
              <a:gd name="connsiteX0" fmla="*/ 0 w 1127051"/>
              <a:gd name="connsiteY0" fmla="*/ 0 h 1127051"/>
              <a:gd name="connsiteX1" fmla="*/ 1127051 w 1127051"/>
              <a:gd name="connsiteY1" fmla="*/ 0 h 1127051"/>
              <a:gd name="connsiteX2" fmla="*/ 1127051 w 1127051"/>
              <a:gd name="connsiteY2" fmla="*/ 1127051 h 1127051"/>
              <a:gd name="connsiteX3" fmla="*/ 0 w 1127051"/>
              <a:gd name="connsiteY3" fmla="*/ 1127051 h 1127051"/>
              <a:gd name="connsiteX4" fmla="*/ 0 w 1127051"/>
              <a:gd name="connsiteY4" fmla="*/ 916151 h 1127051"/>
              <a:gd name="connsiteX5" fmla="*/ 25584 w 1127051"/>
              <a:gd name="connsiteY5" fmla="*/ 913572 h 1127051"/>
              <a:gd name="connsiteX6" fmla="*/ 317630 w 1127051"/>
              <a:gd name="connsiteY6" fmla="*/ 555243 h 1127051"/>
              <a:gd name="connsiteX7" fmla="*/ 25584 w 1127051"/>
              <a:gd name="connsiteY7" fmla="*/ 196914 h 1127051"/>
              <a:gd name="connsiteX8" fmla="*/ 0 w 1127051"/>
              <a:gd name="connsiteY8" fmla="*/ 194335 h 112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051" h="1127051">
                <a:moveTo>
                  <a:pt x="0" y="0"/>
                </a:moveTo>
                <a:lnTo>
                  <a:pt x="1127051" y="0"/>
                </a:lnTo>
                <a:lnTo>
                  <a:pt x="1127051" y="1127051"/>
                </a:lnTo>
                <a:lnTo>
                  <a:pt x="0" y="1127051"/>
                </a:lnTo>
                <a:lnTo>
                  <a:pt x="0" y="916151"/>
                </a:lnTo>
                <a:lnTo>
                  <a:pt x="25584" y="913572"/>
                </a:lnTo>
                <a:cubicBezTo>
                  <a:pt x="192255" y="879467"/>
                  <a:pt x="317630" y="731997"/>
                  <a:pt x="317630" y="555243"/>
                </a:cubicBezTo>
                <a:cubicBezTo>
                  <a:pt x="317630" y="378490"/>
                  <a:pt x="192255" y="231020"/>
                  <a:pt x="25584" y="196914"/>
                </a:cubicBezTo>
                <a:lnTo>
                  <a:pt x="0" y="194335"/>
                </a:lnTo>
                <a:close/>
              </a:path>
            </a:pathLst>
          </a:custGeom>
          <a:blipFill>
            <a:blip r:embed="rId7"/>
            <a:stretch>
              <a:fillRect/>
            </a:stretch>
          </a:blipFill>
          <a:ln w="6350">
            <a:solidFill>
              <a:schemeClr val="bg1">
                <a:alpha val="15000"/>
              </a:schemeClr>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 xmlns:a16="http://schemas.microsoft.com/office/drawing/2014/main" id="{F79B6231-9975-4556-B5B9-16A4123D7D26}"/>
              </a:ext>
            </a:extLst>
          </p:cNvPr>
          <p:cNvSpPr/>
          <p:nvPr/>
        </p:nvSpPr>
        <p:spPr>
          <a:xfrm>
            <a:off x="153076" y="4296362"/>
            <a:ext cx="3076616" cy="1038183"/>
          </a:xfrm>
          <a:custGeom>
            <a:avLst/>
            <a:gdLst>
              <a:gd name="connsiteX0" fmla="*/ 0 w 3339970"/>
              <a:gd name="connsiteY0" fmla="*/ 0 h 1127051"/>
              <a:gd name="connsiteX1" fmla="*/ 3339970 w 3339970"/>
              <a:gd name="connsiteY1" fmla="*/ 0 h 1127051"/>
              <a:gd name="connsiteX2" fmla="*/ 3339970 w 3339970"/>
              <a:gd name="connsiteY2" fmla="*/ 194335 h 1127051"/>
              <a:gd name="connsiteX3" fmla="*/ 3291840 w 3339970"/>
              <a:gd name="connsiteY3" fmla="*/ 189483 h 1127051"/>
              <a:gd name="connsiteX4" fmla="*/ 2926080 w 3339970"/>
              <a:gd name="connsiteY4" fmla="*/ 555243 h 1127051"/>
              <a:gd name="connsiteX5" fmla="*/ 3291840 w 3339970"/>
              <a:gd name="connsiteY5" fmla="*/ 921003 h 1127051"/>
              <a:gd name="connsiteX6" fmla="*/ 3339970 w 3339970"/>
              <a:gd name="connsiteY6" fmla="*/ 916151 h 1127051"/>
              <a:gd name="connsiteX7" fmla="*/ 3339970 w 3339970"/>
              <a:gd name="connsiteY7" fmla="*/ 1127051 h 1127051"/>
              <a:gd name="connsiteX8" fmla="*/ 0 w 3339970"/>
              <a:gd name="connsiteY8" fmla="*/ 1127051 h 112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9970" h="1127051">
                <a:moveTo>
                  <a:pt x="0" y="0"/>
                </a:moveTo>
                <a:lnTo>
                  <a:pt x="3339970" y="0"/>
                </a:lnTo>
                <a:lnTo>
                  <a:pt x="3339970" y="194335"/>
                </a:lnTo>
                <a:lnTo>
                  <a:pt x="3291840" y="189483"/>
                </a:lnTo>
                <a:cubicBezTo>
                  <a:pt x="3089836" y="189483"/>
                  <a:pt x="2926080" y="353239"/>
                  <a:pt x="2926080" y="555243"/>
                </a:cubicBezTo>
                <a:cubicBezTo>
                  <a:pt x="2926080" y="757247"/>
                  <a:pt x="3089836" y="921003"/>
                  <a:pt x="3291840" y="921003"/>
                </a:cubicBezTo>
                <a:lnTo>
                  <a:pt x="3339970" y="916151"/>
                </a:lnTo>
                <a:lnTo>
                  <a:pt x="3339970" y="1127051"/>
                </a:lnTo>
                <a:lnTo>
                  <a:pt x="0" y="1127051"/>
                </a:lnTo>
                <a:close/>
              </a:path>
            </a:pathLst>
          </a:custGeom>
          <a:solidFill>
            <a:schemeClr val="tx1">
              <a:alpha val="75000"/>
            </a:schemeClr>
          </a:solidFill>
          <a:ln w="6350">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 xmlns:a16="http://schemas.microsoft.com/office/drawing/2014/main" id="{BA08D9B1-3124-40A7-85FC-EBB003348F7B}"/>
              </a:ext>
            </a:extLst>
          </p:cNvPr>
          <p:cNvSpPr>
            <a:spLocks noChangeAspect="1"/>
          </p:cNvSpPr>
          <p:nvPr/>
        </p:nvSpPr>
        <p:spPr>
          <a:xfrm>
            <a:off x="2890552" y="4513019"/>
            <a:ext cx="589610" cy="589610"/>
          </a:xfrm>
          <a:prstGeom prst="ellipse">
            <a:avLst/>
          </a:prstGeom>
          <a:solidFill>
            <a:srgbClr val="01AA8D"/>
          </a:solidFill>
          <a:ln w="6350">
            <a:solidFill>
              <a:schemeClr val="bg1">
                <a:alpha val="15000"/>
              </a:schemeClr>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Lato"/>
              </a:rPr>
              <a:t>5</a:t>
            </a:r>
          </a:p>
        </p:txBody>
      </p:sp>
      <p:sp>
        <p:nvSpPr>
          <p:cNvPr id="85" name="TextBox 84">
            <a:extLst>
              <a:ext uri="{FF2B5EF4-FFF2-40B4-BE49-F238E27FC236}">
                <a16:creationId xmlns="" xmlns:a16="http://schemas.microsoft.com/office/drawing/2014/main" id="{4BC70A02-2BEA-4584-BCCE-0F7220DD00FD}"/>
              </a:ext>
            </a:extLst>
          </p:cNvPr>
          <p:cNvSpPr txBox="1"/>
          <p:nvPr/>
        </p:nvSpPr>
        <p:spPr>
          <a:xfrm>
            <a:off x="240570" y="4450311"/>
            <a:ext cx="2529739" cy="861774"/>
          </a:xfrm>
          <a:prstGeom prst="rect">
            <a:avLst/>
          </a:prstGeom>
          <a:noFill/>
        </p:spPr>
        <p:txBody>
          <a:bodyPr wrap="square" lIns="0" tIns="0" rIns="0" bIns="0" rtlCol="0" anchor="t">
            <a:spAutoFit/>
          </a:bodyPr>
          <a:lstStyle/>
          <a:p>
            <a:pPr lvl="0"/>
            <a:r>
              <a:rPr lang="en-IE" sz="1400" dirty="0">
                <a:solidFill>
                  <a:schemeClr val="bg1"/>
                </a:solidFill>
              </a:rPr>
              <a:t>Age group of those being killed. Are they mostly teens? What can be done do take them off the streets?</a:t>
            </a:r>
            <a:endParaRPr lang="en-US" sz="1400" dirty="0">
              <a:solidFill>
                <a:schemeClr val="bg1"/>
              </a:solidFill>
            </a:endParaRPr>
          </a:p>
        </p:txBody>
      </p:sp>
      <p:sp>
        <p:nvSpPr>
          <p:cNvPr id="87" name="Freeform: Shape 86">
            <a:extLst>
              <a:ext uri="{FF2B5EF4-FFF2-40B4-BE49-F238E27FC236}">
                <a16:creationId xmlns="" xmlns:a16="http://schemas.microsoft.com/office/drawing/2014/main" id="{BA23C1EE-C492-45F0-AC3B-7ADEC15A3421}"/>
              </a:ext>
            </a:extLst>
          </p:cNvPr>
          <p:cNvSpPr/>
          <p:nvPr/>
        </p:nvSpPr>
        <p:spPr>
          <a:xfrm rot="10800000">
            <a:off x="8967839" y="5043443"/>
            <a:ext cx="3076616" cy="1038185"/>
          </a:xfrm>
          <a:custGeom>
            <a:avLst/>
            <a:gdLst>
              <a:gd name="connsiteX0" fmla="*/ 0 w 3339970"/>
              <a:gd name="connsiteY0" fmla="*/ 0 h 1127051"/>
              <a:gd name="connsiteX1" fmla="*/ 3339970 w 3339970"/>
              <a:gd name="connsiteY1" fmla="*/ 0 h 1127051"/>
              <a:gd name="connsiteX2" fmla="*/ 3339970 w 3339970"/>
              <a:gd name="connsiteY2" fmla="*/ 194335 h 1127051"/>
              <a:gd name="connsiteX3" fmla="*/ 3291840 w 3339970"/>
              <a:gd name="connsiteY3" fmla="*/ 189483 h 1127051"/>
              <a:gd name="connsiteX4" fmla="*/ 2926080 w 3339970"/>
              <a:gd name="connsiteY4" fmla="*/ 555243 h 1127051"/>
              <a:gd name="connsiteX5" fmla="*/ 3291840 w 3339970"/>
              <a:gd name="connsiteY5" fmla="*/ 921003 h 1127051"/>
              <a:gd name="connsiteX6" fmla="*/ 3339970 w 3339970"/>
              <a:gd name="connsiteY6" fmla="*/ 916151 h 1127051"/>
              <a:gd name="connsiteX7" fmla="*/ 3339970 w 3339970"/>
              <a:gd name="connsiteY7" fmla="*/ 1127051 h 1127051"/>
              <a:gd name="connsiteX8" fmla="*/ 0 w 3339970"/>
              <a:gd name="connsiteY8" fmla="*/ 1127051 h 112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9970" h="1127051">
                <a:moveTo>
                  <a:pt x="0" y="0"/>
                </a:moveTo>
                <a:lnTo>
                  <a:pt x="3339970" y="0"/>
                </a:lnTo>
                <a:lnTo>
                  <a:pt x="3339970" y="194335"/>
                </a:lnTo>
                <a:lnTo>
                  <a:pt x="3291840" y="189483"/>
                </a:lnTo>
                <a:cubicBezTo>
                  <a:pt x="3089836" y="189483"/>
                  <a:pt x="2926080" y="353239"/>
                  <a:pt x="2926080" y="555243"/>
                </a:cubicBezTo>
                <a:cubicBezTo>
                  <a:pt x="2926080" y="757247"/>
                  <a:pt x="3089836" y="921003"/>
                  <a:pt x="3291840" y="921003"/>
                </a:cubicBezTo>
                <a:lnTo>
                  <a:pt x="3339970" y="916151"/>
                </a:lnTo>
                <a:lnTo>
                  <a:pt x="3339970" y="1127051"/>
                </a:lnTo>
                <a:lnTo>
                  <a:pt x="0" y="1127051"/>
                </a:lnTo>
                <a:close/>
              </a:path>
            </a:pathLst>
          </a:custGeom>
          <a:solidFill>
            <a:schemeClr val="tx1">
              <a:alpha val="75000"/>
            </a:schemeClr>
          </a:solidFill>
          <a:ln w="6350">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 xmlns:a16="http://schemas.microsoft.com/office/drawing/2014/main" id="{E00ACECD-B46A-41D4-9920-13EC853A6ADE}"/>
              </a:ext>
            </a:extLst>
          </p:cNvPr>
          <p:cNvSpPr>
            <a:spLocks noChangeAspect="1"/>
          </p:cNvSpPr>
          <p:nvPr/>
        </p:nvSpPr>
        <p:spPr>
          <a:xfrm>
            <a:off x="8720125" y="5279217"/>
            <a:ext cx="589610" cy="589611"/>
          </a:xfrm>
          <a:prstGeom prst="ellipse">
            <a:avLst/>
          </a:prstGeom>
          <a:solidFill>
            <a:srgbClr val="4781CB"/>
          </a:solidFill>
          <a:ln w="6350">
            <a:solidFill>
              <a:schemeClr val="bg1">
                <a:alpha val="15000"/>
              </a:schemeClr>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Lato"/>
              </a:rPr>
              <a:t>6</a:t>
            </a:r>
          </a:p>
        </p:txBody>
      </p:sp>
      <p:sp>
        <p:nvSpPr>
          <p:cNvPr id="89" name="Freeform: Shape 88">
            <a:extLst>
              <a:ext uri="{FF2B5EF4-FFF2-40B4-BE49-F238E27FC236}">
                <a16:creationId xmlns="" xmlns:a16="http://schemas.microsoft.com/office/drawing/2014/main" id="{A09226BD-CA69-44D0-B283-97B427CB3600}"/>
              </a:ext>
            </a:extLst>
          </p:cNvPr>
          <p:cNvSpPr/>
          <p:nvPr/>
        </p:nvSpPr>
        <p:spPr>
          <a:xfrm rot="10800000">
            <a:off x="7929655" y="5045136"/>
            <a:ext cx="1038184" cy="1038185"/>
          </a:xfrm>
          <a:custGeom>
            <a:avLst/>
            <a:gdLst>
              <a:gd name="connsiteX0" fmla="*/ 0 w 1127051"/>
              <a:gd name="connsiteY0" fmla="*/ 0 h 1127051"/>
              <a:gd name="connsiteX1" fmla="*/ 1127051 w 1127051"/>
              <a:gd name="connsiteY1" fmla="*/ 0 h 1127051"/>
              <a:gd name="connsiteX2" fmla="*/ 1127051 w 1127051"/>
              <a:gd name="connsiteY2" fmla="*/ 1127051 h 1127051"/>
              <a:gd name="connsiteX3" fmla="*/ 0 w 1127051"/>
              <a:gd name="connsiteY3" fmla="*/ 1127051 h 1127051"/>
              <a:gd name="connsiteX4" fmla="*/ 0 w 1127051"/>
              <a:gd name="connsiteY4" fmla="*/ 916151 h 1127051"/>
              <a:gd name="connsiteX5" fmla="*/ 25584 w 1127051"/>
              <a:gd name="connsiteY5" fmla="*/ 913572 h 1127051"/>
              <a:gd name="connsiteX6" fmla="*/ 317630 w 1127051"/>
              <a:gd name="connsiteY6" fmla="*/ 555243 h 1127051"/>
              <a:gd name="connsiteX7" fmla="*/ 25584 w 1127051"/>
              <a:gd name="connsiteY7" fmla="*/ 196914 h 1127051"/>
              <a:gd name="connsiteX8" fmla="*/ 0 w 1127051"/>
              <a:gd name="connsiteY8" fmla="*/ 194335 h 112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051" h="1127051">
                <a:moveTo>
                  <a:pt x="0" y="0"/>
                </a:moveTo>
                <a:lnTo>
                  <a:pt x="1127051" y="0"/>
                </a:lnTo>
                <a:lnTo>
                  <a:pt x="1127051" y="1127051"/>
                </a:lnTo>
                <a:lnTo>
                  <a:pt x="0" y="1127051"/>
                </a:lnTo>
                <a:lnTo>
                  <a:pt x="0" y="916151"/>
                </a:lnTo>
                <a:lnTo>
                  <a:pt x="25584" y="913572"/>
                </a:lnTo>
                <a:cubicBezTo>
                  <a:pt x="192255" y="879467"/>
                  <a:pt x="317630" y="731997"/>
                  <a:pt x="317630" y="555243"/>
                </a:cubicBezTo>
                <a:cubicBezTo>
                  <a:pt x="317630" y="378490"/>
                  <a:pt x="192255" y="231020"/>
                  <a:pt x="25584" y="196914"/>
                </a:cubicBezTo>
                <a:lnTo>
                  <a:pt x="0" y="194335"/>
                </a:lnTo>
                <a:close/>
              </a:path>
            </a:pathLst>
          </a:custGeom>
          <a:blipFill dpi="0" rotWithShape="0">
            <a:blip r:embed="rId8"/>
            <a:srcRect/>
            <a:stretch>
              <a:fillRect/>
            </a:stretch>
          </a:blipFill>
          <a:ln w="6350">
            <a:solidFill>
              <a:schemeClr val="bg1">
                <a:alpha val="15000"/>
              </a:schemeClr>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 xmlns:a16="http://schemas.microsoft.com/office/drawing/2014/main" id="{073907F2-E01B-49BC-BFE1-FD9E889B4E06}"/>
              </a:ext>
            </a:extLst>
          </p:cNvPr>
          <p:cNvSpPr txBox="1"/>
          <p:nvPr/>
        </p:nvSpPr>
        <p:spPr>
          <a:xfrm>
            <a:off x="9415219" y="5180580"/>
            <a:ext cx="2529739" cy="430887"/>
          </a:xfrm>
          <a:prstGeom prst="rect">
            <a:avLst/>
          </a:prstGeom>
          <a:noFill/>
        </p:spPr>
        <p:txBody>
          <a:bodyPr wrap="square" lIns="0" tIns="0" rIns="0" bIns="0" rtlCol="0" anchor="t">
            <a:spAutoFit/>
          </a:bodyPr>
          <a:lstStyle/>
          <a:p>
            <a:r>
              <a:rPr lang="en-US" sz="1400" dirty="0">
                <a:solidFill>
                  <a:schemeClr val="bg1"/>
                </a:solidFill>
              </a:rPr>
              <a:t>Are some of these shootings a case of racial profiling</a:t>
            </a:r>
            <a:r>
              <a:rPr lang="en-US" sz="1400" dirty="0"/>
              <a:t>?</a:t>
            </a:r>
            <a:endParaRPr lang="en-US" sz="1300" dirty="0">
              <a:solidFill>
                <a:schemeClr val="bg1"/>
              </a:solidFill>
            </a:endParaRPr>
          </a:p>
        </p:txBody>
      </p:sp>
      <p:sp>
        <p:nvSpPr>
          <p:cNvPr id="91" name="Freeform 123">
            <a:extLst>
              <a:ext uri="{FF2B5EF4-FFF2-40B4-BE49-F238E27FC236}">
                <a16:creationId xmlns="" xmlns:a16="http://schemas.microsoft.com/office/drawing/2014/main" id="{26503EE2-7E4D-47B2-B7E3-FD209F1016C5}"/>
              </a:ext>
            </a:extLst>
          </p:cNvPr>
          <p:cNvSpPr>
            <a:spLocks noChangeAspect="1" noEditPoints="1"/>
          </p:cNvSpPr>
          <p:nvPr/>
        </p:nvSpPr>
        <p:spPr bwMode="auto">
          <a:xfrm>
            <a:off x="5642378" y="2739620"/>
            <a:ext cx="914400" cy="914400"/>
          </a:xfrm>
          <a:custGeom>
            <a:avLst/>
            <a:gdLst/>
            <a:ahLst/>
            <a:cxnLst>
              <a:cxn ang="0">
                <a:pos x="31" y="62"/>
              </a:cxn>
              <a:cxn ang="0">
                <a:pos x="0" y="31"/>
              </a:cxn>
              <a:cxn ang="0">
                <a:pos x="31" y="0"/>
              </a:cxn>
              <a:cxn ang="0">
                <a:pos x="62" y="31"/>
              </a:cxn>
              <a:cxn ang="0">
                <a:pos x="31" y="62"/>
              </a:cxn>
              <a:cxn ang="0">
                <a:pos x="32" y="11"/>
              </a:cxn>
              <a:cxn ang="0">
                <a:pos x="17" y="19"/>
              </a:cxn>
              <a:cxn ang="0">
                <a:pos x="18" y="21"/>
              </a:cxn>
              <a:cxn ang="0">
                <a:pos x="23" y="25"/>
              </a:cxn>
              <a:cxn ang="0">
                <a:pos x="24" y="25"/>
              </a:cxn>
              <a:cxn ang="0">
                <a:pos x="25" y="25"/>
              </a:cxn>
              <a:cxn ang="0">
                <a:pos x="28" y="21"/>
              </a:cxn>
              <a:cxn ang="0">
                <a:pos x="32" y="20"/>
              </a:cxn>
              <a:cxn ang="0">
                <a:pos x="36" y="24"/>
              </a:cxn>
              <a:cxn ang="0">
                <a:pos x="33" y="28"/>
              </a:cxn>
              <a:cxn ang="0">
                <a:pos x="26" y="36"/>
              </a:cxn>
              <a:cxn ang="0">
                <a:pos x="26" y="38"/>
              </a:cxn>
              <a:cxn ang="0">
                <a:pos x="27" y="39"/>
              </a:cxn>
              <a:cxn ang="0">
                <a:pos x="35" y="39"/>
              </a:cxn>
              <a:cxn ang="0">
                <a:pos x="36" y="38"/>
              </a:cxn>
              <a:cxn ang="0">
                <a:pos x="40" y="34"/>
              </a:cxn>
              <a:cxn ang="0">
                <a:pos x="47" y="24"/>
              </a:cxn>
              <a:cxn ang="0">
                <a:pos x="32" y="11"/>
              </a:cxn>
              <a:cxn ang="0">
                <a:pos x="36" y="43"/>
              </a:cxn>
              <a:cxn ang="0">
                <a:pos x="35" y="42"/>
              </a:cxn>
              <a:cxn ang="0">
                <a:pos x="27" y="42"/>
              </a:cxn>
              <a:cxn ang="0">
                <a:pos x="26" y="43"/>
              </a:cxn>
              <a:cxn ang="0">
                <a:pos x="26" y="51"/>
              </a:cxn>
              <a:cxn ang="0">
                <a:pos x="27" y="52"/>
              </a:cxn>
              <a:cxn ang="0">
                <a:pos x="35" y="52"/>
              </a:cxn>
              <a:cxn ang="0">
                <a:pos x="36" y="51"/>
              </a:cxn>
              <a:cxn ang="0">
                <a:pos x="36" y="43"/>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2" y="11"/>
                </a:moveTo>
                <a:cubicBezTo>
                  <a:pt x="26" y="11"/>
                  <a:pt x="21" y="14"/>
                  <a:pt x="17" y="19"/>
                </a:cubicBezTo>
                <a:cubicBezTo>
                  <a:pt x="17" y="20"/>
                  <a:pt x="17" y="21"/>
                  <a:pt x="18" y="21"/>
                </a:cubicBezTo>
                <a:cubicBezTo>
                  <a:pt x="23" y="25"/>
                  <a:pt x="23" y="25"/>
                  <a:pt x="23" y="25"/>
                </a:cubicBezTo>
                <a:cubicBezTo>
                  <a:pt x="23" y="25"/>
                  <a:pt x="23" y="25"/>
                  <a:pt x="24" y="25"/>
                </a:cubicBezTo>
                <a:cubicBezTo>
                  <a:pt x="24" y="25"/>
                  <a:pt x="24" y="25"/>
                  <a:pt x="25" y="25"/>
                </a:cubicBezTo>
                <a:cubicBezTo>
                  <a:pt x="27" y="22"/>
                  <a:pt x="27" y="22"/>
                  <a:pt x="28" y="21"/>
                </a:cubicBezTo>
                <a:cubicBezTo>
                  <a:pt x="29" y="21"/>
                  <a:pt x="30" y="20"/>
                  <a:pt x="32" y="20"/>
                </a:cubicBezTo>
                <a:cubicBezTo>
                  <a:pt x="34" y="20"/>
                  <a:pt x="36" y="22"/>
                  <a:pt x="36" y="24"/>
                </a:cubicBezTo>
                <a:cubicBezTo>
                  <a:pt x="36" y="26"/>
                  <a:pt x="35" y="27"/>
                  <a:pt x="33" y="28"/>
                </a:cubicBezTo>
                <a:cubicBezTo>
                  <a:pt x="30" y="29"/>
                  <a:pt x="26" y="32"/>
                  <a:pt x="26" y="36"/>
                </a:cubicBezTo>
                <a:cubicBezTo>
                  <a:pt x="26" y="38"/>
                  <a:pt x="26" y="38"/>
                  <a:pt x="26" y="38"/>
                </a:cubicBezTo>
                <a:cubicBezTo>
                  <a:pt x="26" y="38"/>
                  <a:pt x="27" y="39"/>
                  <a:pt x="27" y="39"/>
                </a:cubicBezTo>
                <a:cubicBezTo>
                  <a:pt x="35" y="39"/>
                  <a:pt x="35" y="39"/>
                  <a:pt x="35" y="39"/>
                </a:cubicBezTo>
                <a:cubicBezTo>
                  <a:pt x="36" y="39"/>
                  <a:pt x="36" y="38"/>
                  <a:pt x="36" y="38"/>
                </a:cubicBezTo>
                <a:cubicBezTo>
                  <a:pt x="36" y="37"/>
                  <a:pt x="38" y="35"/>
                  <a:pt x="40" y="34"/>
                </a:cubicBezTo>
                <a:cubicBezTo>
                  <a:pt x="43" y="32"/>
                  <a:pt x="47" y="30"/>
                  <a:pt x="47" y="24"/>
                </a:cubicBezTo>
                <a:cubicBezTo>
                  <a:pt x="47" y="16"/>
                  <a:pt x="39" y="11"/>
                  <a:pt x="32" y="11"/>
                </a:cubicBezTo>
                <a:close/>
                <a:moveTo>
                  <a:pt x="36" y="43"/>
                </a:moveTo>
                <a:cubicBezTo>
                  <a:pt x="36" y="42"/>
                  <a:pt x="36" y="42"/>
                  <a:pt x="35" y="42"/>
                </a:cubicBezTo>
                <a:cubicBezTo>
                  <a:pt x="27" y="42"/>
                  <a:pt x="27" y="42"/>
                  <a:pt x="27" y="42"/>
                </a:cubicBezTo>
                <a:cubicBezTo>
                  <a:pt x="27" y="42"/>
                  <a:pt x="26" y="42"/>
                  <a:pt x="26" y="43"/>
                </a:cubicBezTo>
                <a:cubicBezTo>
                  <a:pt x="26" y="51"/>
                  <a:pt x="26" y="51"/>
                  <a:pt x="26" y="51"/>
                </a:cubicBezTo>
                <a:cubicBezTo>
                  <a:pt x="26" y="51"/>
                  <a:pt x="27" y="52"/>
                  <a:pt x="27" y="52"/>
                </a:cubicBezTo>
                <a:cubicBezTo>
                  <a:pt x="35" y="52"/>
                  <a:pt x="35" y="52"/>
                  <a:pt x="35" y="52"/>
                </a:cubicBezTo>
                <a:cubicBezTo>
                  <a:pt x="36" y="52"/>
                  <a:pt x="36" y="51"/>
                  <a:pt x="36" y="51"/>
                </a:cubicBezTo>
                <a:lnTo>
                  <a:pt x="36" y="43"/>
                </a:lnTo>
                <a:close/>
              </a:path>
            </a:pathLst>
          </a:custGeom>
          <a:solidFill>
            <a:schemeClr val="bg1"/>
          </a:solidFill>
          <a:ln w="6350">
            <a:solidFill>
              <a:schemeClr val="tx1"/>
            </a:solidFill>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grpSp>
        <p:nvGrpSpPr>
          <p:cNvPr id="92" name="Group 91">
            <a:extLst>
              <a:ext uri="{FF2B5EF4-FFF2-40B4-BE49-F238E27FC236}">
                <a16:creationId xmlns="" xmlns:a16="http://schemas.microsoft.com/office/drawing/2014/main" id="{0A7989D8-2C28-404E-9CC0-343AF16522E4}"/>
              </a:ext>
            </a:extLst>
          </p:cNvPr>
          <p:cNvGrpSpPr/>
          <p:nvPr/>
        </p:nvGrpSpPr>
        <p:grpSpPr>
          <a:xfrm>
            <a:off x="6310489" y="258228"/>
            <a:ext cx="5508978" cy="1446550"/>
            <a:chOff x="3341511" y="258228"/>
            <a:chExt cx="5508978" cy="1446550"/>
          </a:xfrm>
        </p:grpSpPr>
        <p:sp>
          <p:nvSpPr>
            <p:cNvPr id="93" name="TextBox 92">
              <a:extLst>
                <a:ext uri="{FF2B5EF4-FFF2-40B4-BE49-F238E27FC236}">
                  <a16:creationId xmlns="" xmlns:a16="http://schemas.microsoft.com/office/drawing/2014/main" id="{3B70AAC0-D6D9-44F5-B900-0AEA4F145AD7}"/>
                </a:ext>
              </a:extLst>
            </p:cNvPr>
            <p:cNvSpPr txBox="1"/>
            <p:nvPr/>
          </p:nvSpPr>
          <p:spPr>
            <a:xfrm>
              <a:off x="3341511" y="258228"/>
              <a:ext cx="5508978" cy="1446550"/>
            </a:xfrm>
            <a:prstGeom prst="rect">
              <a:avLst/>
            </a:prstGeom>
            <a:noFill/>
          </p:spPr>
          <p:txBody>
            <a:bodyPr wrap="square" rtlCol="0">
              <a:spAutoFit/>
            </a:bodyPr>
            <a:lstStyle/>
            <a:p>
              <a:pPr algn="r"/>
              <a:r>
                <a:rPr lang="en-US" sz="4400" b="1" dirty="0" smtClean="0">
                  <a:solidFill>
                    <a:srgbClr val="FFFFFF"/>
                  </a:solidFill>
                  <a:latin typeface="Candara" panose="020E0502030303020204" pitchFamily="34" charset="0"/>
                </a:rPr>
                <a:t>Questions and issues  answered/explored</a:t>
              </a:r>
              <a:endParaRPr lang="en-US" sz="4400" b="1" dirty="0">
                <a:solidFill>
                  <a:srgbClr val="FFFFFF"/>
                </a:solidFill>
                <a:latin typeface="Candara" panose="020E0502030303020204" pitchFamily="34" charset="0"/>
              </a:endParaRPr>
            </a:p>
          </p:txBody>
        </p:sp>
        <p:sp>
          <p:nvSpPr>
            <p:cNvPr id="94" name="TextBox 93">
              <a:extLst>
                <a:ext uri="{FF2B5EF4-FFF2-40B4-BE49-F238E27FC236}">
                  <a16:creationId xmlns="" xmlns:a16="http://schemas.microsoft.com/office/drawing/2014/main" id="{0EF0C8A9-B264-4318-AADD-F8B6ED88E3E8}"/>
                </a:ext>
              </a:extLst>
            </p:cNvPr>
            <p:cNvSpPr txBox="1"/>
            <p:nvPr/>
          </p:nvSpPr>
          <p:spPr>
            <a:xfrm>
              <a:off x="4684889" y="843004"/>
              <a:ext cx="4143023" cy="369332"/>
            </a:xfrm>
            <a:prstGeom prst="rect">
              <a:avLst/>
            </a:prstGeom>
            <a:noFill/>
          </p:spPr>
          <p:txBody>
            <a:bodyPr wrap="square" rtlCol="0">
              <a:spAutoFit/>
            </a:bodyPr>
            <a:lstStyle/>
            <a:p>
              <a:pPr algn="r"/>
              <a:endParaRPr lang="en-US" dirty="0">
                <a:solidFill>
                  <a:srgbClr val="56595E"/>
                </a:solidFill>
                <a:latin typeface="Candara" panose="020E0502030303020204" pitchFamily="34" charset="0"/>
              </a:endParaRPr>
            </a:p>
          </p:txBody>
        </p:sp>
      </p:grpSp>
    </p:spTree>
    <p:extLst>
      <p:ext uri="{BB962C8B-B14F-4D97-AF65-F5344CB8AC3E}">
        <p14:creationId xmlns:p14="http://schemas.microsoft.com/office/powerpoint/2010/main" val="249297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750"/>
                                        <p:tgtEl>
                                          <p:spTgt spid="92"/>
                                        </p:tgtEl>
                                      </p:cBhvr>
                                    </p:animEffect>
                                  </p:childTnLst>
                                </p:cTn>
                              </p:par>
                            </p:childTnLst>
                          </p:cTn>
                        </p:par>
                        <p:par>
                          <p:cTn id="8" fill="hold">
                            <p:stCondLst>
                              <p:cond delay="750"/>
                            </p:stCondLst>
                            <p:childTnLst>
                              <p:par>
                                <p:cTn id="9" presetID="42" presetClass="entr" presetSubtype="0"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1000"/>
                                        <p:tgtEl>
                                          <p:spTgt spid="44"/>
                                        </p:tgtEl>
                                      </p:cBhvr>
                                    </p:animEffect>
                                    <p:anim calcmode="lin" valueType="num">
                                      <p:cBhvr>
                                        <p:cTn id="12" dur="1000" fill="hold"/>
                                        <p:tgtEl>
                                          <p:spTgt spid="44"/>
                                        </p:tgtEl>
                                        <p:attrNameLst>
                                          <p:attrName>ppt_x</p:attrName>
                                        </p:attrNameLst>
                                      </p:cBhvr>
                                      <p:tavLst>
                                        <p:tav tm="0">
                                          <p:val>
                                            <p:strVal val="#ppt_x"/>
                                          </p:val>
                                        </p:tav>
                                        <p:tav tm="100000">
                                          <p:val>
                                            <p:strVal val="#ppt_x"/>
                                          </p:val>
                                        </p:tav>
                                      </p:tavLst>
                                    </p:anim>
                                    <p:anim calcmode="lin" valueType="num">
                                      <p:cBhvr>
                                        <p:cTn id="13" dur="1000" fill="hold"/>
                                        <p:tgtEl>
                                          <p:spTgt spid="44"/>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1000"/>
                                        <p:tgtEl>
                                          <p:spTgt spid="45"/>
                                        </p:tgtEl>
                                      </p:cBhvr>
                                    </p:animEffect>
                                    <p:anim calcmode="lin" valueType="num">
                                      <p:cBhvr>
                                        <p:cTn id="17" dur="1000" fill="hold"/>
                                        <p:tgtEl>
                                          <p:spTgt spid="45"/>
                                        </p:tgtEl>
                                        <p:attrNameLst>
                                          <p:attrName>ppt_x</p:attrName>
                                        </p:attrNameLst>
                                      </p:cBhvr>
                                      <p:tavLst>
                                        <p:tav tm="0">
                                          <p:val>
                                            <p:strVal val="#ppt_x"/>
                                          </p:val>
                                        </p:tav>
                                        <p:tav tm="100000">
                                          <p:val>
                                            <p:strVal val="#ppt_x"/>
                                          </p:val>
                                        </p:tav>
                                      </p:tavLst>
                                    </p:anim>
                                    <p:anim calcmode="lin" valueType="num">
                                      <p:cBhvr>
                                        <p:cTn id="18" dur="1000" fill="hold"/>
                                        <p:tgtEl>
                                          <p:spTgt spid="45"/>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1000"/>
                                        <p:tgtEl>
                                          <p:spTgt spid="43"/>
                                        </p:tgtEl>
                                      </p:cBhvr>
                                    </p:animEffect>
                                    <p:anim calcmode="lin" valueType="num">
                                      <p:cBhvr>
                                        <p:cTn id="22" dur="1000" fill="hold"/>
                                        <p:tgtEl>
                                          <p:spTgt spid="43"/>
                                        </p:tgtEl>
                                        <p:attrNameLst>
                                          <p:attrName>ppt_x</p:attrName>
                                        </p:attrNameLst>
                                      </p:cBhvr>
                                      <p:tavLst>
                                        <p:tav tm="0">
                                          <p:val>
                                            <p:strVal val="#ppt_x"/>
                                          </p:val>
                                        </p:tav>
                                        <p:tav tm="100000">
                                          <p:val>
                                            <p:strVal val="#ppt_x"/>
                                          </p:val>
                                        </p:tav>
                                      </p:tavLst>
                                    </p:anim>
                                    <p:anim calcmode="lin" valueType="num">
                                      <p:cBhvr>
                                        <p:cTn id="23" dur="1000" fill="hold"/>
                                        <p:tgtEl>
                                          <p:spTgt spid="4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1000"/>
                                        <p:tgtEl>
                                          <p:spTgt spid="42"/>
                                        </p:tgtEl>
                                      </p:cBhvr>
                                    </p:animEffect>
                                    <p:anim calcmode="lin" valueType="num">
                                      <p:cBhvr>
                                        <p:cTn id="27" dur="1000" fill="hold"/>
                                        <p:tgtEl>
                                          <p:spTgt spid="42"/>
                                        </p:tgtEl>
                                        <p:attrNameLst>
                                          <p:attrName>ppt_x</p:attrName>
                                        </p:attrNameLst>
                                      </p:cBhvr>
                                      <p:tavLst>
                                        <p:tav tm="0">
                                          <p:val>
                                            <p:strVal val="#ppt_x"/>
                                          </p:val>
                                        </p:tav>
                                        <p:tav tm="100000">
                                          <p:val>
                                            <p:strVal val="#ppt_x"/>
                                          </p:val>
                                        </p:tav>
                                      </p:tavLst>
                                    </p:anim>
                                    <p:anim calcmode="lin" valueType="num">
                                      <p:cBhvr>
                                        <p:cTn id="28" dur="1000" fill="hold"/>
                                        <p:tgtEl>
                                          <p:spTgt spid="42"/>
                                        </p:tgtEl>
                                        <p:attrNameLst>
                                          <p:attrName>ppt_y</p:attrName>
                                        </p:attrNameLst>
                                      </p:cBhvr>
                                      <p:tavLst>
                                        <p:tav tm="0">
                                          <p:val>
                                            <p:strVal val="#ppt_y+.1"/>
                                          </p:val>
                                        </p:tav>
                                        <p:tav tm="100000">
                                          <p:val>
                                            <p:strVal val="#ppt_y"/>
                                          </p:val>
                                        </p:tav>
                                      </p:tavLst>
                                    </p:anim>
                                  </p:childTnLst>
                                </p:cTn>
                              </p:par>
                            </p:childTnLst>
                          </p:cTn>
                        </p:par>
                        <p:par>
                          <p:cTn id="29" fill="hold">
                            <p:stCondLst>
                              <p:cond delay="1750"/>
                            </p:stCondLst>
                            <p:childTnLst>
                              <p:par>
                                <p:cTn id="30" presetID="53" presetClass="entr" presetSubtype="0" fill="hold" grpId="0" nodeType="afterEffect">
                                  <p:stCondLst>
                                    <p:cond delay="0"/>
                                  </p:stCondLst>
                                  <p:childTnLst>
                                    <p:set>
                                      <p:cBhvr>
                                        <p:cTn id="31" dur="1" fill="hold">
                                          <p:stCondLst>
                                            <p:cond delay="0"/>
                                          </p:stCondLst>
                                        </p:cTn>
                                        <p:tgtEl>
                                          <p:spTgt spid="91"/>
                                        </p:tgtEl>
                                        <p:attrNameLst>
                                          <p:attrName>style.visibility</p:attrName>
                                        </p:attrNameLst>
                                      </p:cBhvr>
                                      <p:to>
                                        <p:strVal val="visible"/>
                                      </p:to>
                                    </p:set>
                                    <p:anim calcmode="lin" valueType="num">
                                      <p:cBhvr>
                                        <p:cTn id="32" dur="500" fill="hold"/>
                                        <p:tgtEl>
                                          <p:spTgt spid="91"/>
                                        </p:tgtEl>
                                        <p:attrNameLst>
                                          <p:attrName>ppt_w</p:attrName>
                                        </p:attrNameLst>
                                      </p:cBhvr>
                                      <p:tavLst>
                                        <p:tav tm="0">
                                          <p:val>
                                            <p:fltVal val="0"/>
                                          </p:val>
                                        </p:tav>
                                        <p:tav tm="100000">
                                          <p:val>
                                            <p:strVal val="#ppt_w"/>
                                          </p:val>
                                        </p:tav>
                                      </p:tavLst>
                                    </p:anim>
                                    <p:anim calcmode="lin" valueType="num">
                                      <p:cBhvr>
                                        <p:cTn id="33" dur="500" fill="hold"/>
                                        <p:tgtEl>
                                          <p:spTgt spid="91"/>
                                        </p:tgtEl>
                                        <p:attrNameLst>
                                          <p:attrName>ppt_h</p:attrName>
                                        </p:attrNameLst>
                                      </p:cBhvr>
                                      <p:tavLst>
                                        <p:tav tm="0">
                                          <p:val>
                                            <p:fltVal val="0"/>
                                          </p:val>
                                        </p:tav>
                                        <p:tav tm="100000">
                                          <p:val>
                                            <p:strVal val="#ppt_h"/>
                                          </p:val>
                                        </p:tav>
                                      </p:tavLst>
                                    </p:anim>
                                    <p:animEffect transition="in" filter="fade">
                                      <p:cBhvr>
                                        <p:cTn id="34" dur="500"/>
                                        <p:tgtEl>
                                          <p:spTgt spid="91"/>
                                        </p:tgtEl>
                                      </p:cBhvr>
                                    </p:animEffect>
                                  </p:childTnLst>
                                </p:cTn>
                              </p:par>
                            </p:childTnLst>
                          </p:cTn>
                        </p:par>
                        <p:par>
                          <p:cTn id="35" fill="hold">
                            <p:stCondLst>
                              <p:cond delay="2250"/>
                            </p:stCondLst>
                            <p:childTnLst>
                              <p:par>
                                <p:cTn id="36" presetID="53" presetClass="entr" presetSubtype="528"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anim calcmode="lin" valueType="num">
                                      <p:cBhvr>
                                        <p:cTn id="41" dur="500" fill="hold"/>
                                        <p:tgtEl>
                                          <p:spTgt spid="11"/>
                                        </p:tgtEl>
                                        <p:attrNameLst>
                                          <p:attrName>ppt_x</p:attrName>
                                        </p:attrNameLst>
                                      </p:cBhvr>
                                      <p:tavLst>
                                        <p:tav tm="0">
                                          <p:val>
                                            <p:fltVal val="0.5"/>
                                          </p:val>
                                        </p:tav>
                                        <p:tav tm="100000">
                                          <p:val>
                                            <p:strVal val="#ppt_x"/>
                                          </p:val>
                                        </p:tav>
                                      </p:tavLst>
                                    </p:anim>
                                    <p:anim calcmode="lin" valueType="num">
                                      <p:cBhvr>
                                        <p:cTn id="42" dur="500" fill="hold"/>
                                        <p:tgtEl>
                                          <p:spTgt spid="11"/>
                                        </p:tgtEl>
                                        <p:attrNameLst>
                                          <p:attrName>ppt_y</p:attrName>
                                        </p:attrNameLst>
                                      </p:cBhvr>
                                      <p:tavLst>
                                        <p:tav tm="0">
                                          <p:val>
                                            <p:fltVal val="0.5"/>
                                          </p:val>
                                        </p:tav>
                                        <p:tav tm="100000">
                                          <p:val>
                                            <p:strVal val="#ppt_y"/>
                                          </p:val>
                                        </p:tav>
                                      </p:tavLst>
                                    </p:anim>
                                  </p:childTnLst>
                                </p:cTn>
                              </p:par>
                            </p:childTnLst>
                          </p:cTn>
                        </p:par>
                        <p:par>
                          <p:cTn id="43" fill="hold">
                            <p:stCondLst>
                              <p:cond delay="2750"/>
                            </p:stCondLst>
                            <p:childTnLst>
                              <p:par>
                                <p:cTn id="44" presetID="53" presetClass="entr" presetSubtype="528" fill="hold" grpId="0" nodeType="afterEffect">
                                  <p:stCondLst>
                                    <p:cond delay="0"/>
                                  </p:stCondLst>
                                  <p:childTnLst>
                                    <p:set>
                                      <p:cBhvr>
                                        <p:cTn id="45" dur="1" fill="hold">
                                          <p:stCondLst>
                                            <p:cond delay="0"/>
                                          </p:stCondLst>
                                        </p:cTn>
                                        <p:tgtEl>
                                          <p:spTgt spid="65"/>
                                        </p:tgtEl>
                                        <p:attrNameLst>
                                          <p:attrName>style.visibility</p:attrName>
                                        </p:attrNameLst>
                                      </p:cBhvr>
                                      <p:to>
                                        <p:strVal val="visible"/>
                                      </p:to>
                                    </p:set>
                                    <p:anim calcmode="lin" valueType="num">
                                      <p:cBhvr>
                                        <p:cTn id="46" dur="500" fill="hold"/>
                                        <p:tgtEl>
                                          <p:spTgt spid="65"/>
                                        </p:tgtEl>
                                        <p:attrNameLst>
                                          <p:attrName>ppt_w</p:attrName>
                                        </p:attrNameLst>
                                      </p:cBhvr>
                                      <p:tavLst>
                                        <p:tav tm="0">
                                          <p:val>
                                            <p:fltVal val="0"/>
                                          </p:val>
                                        </p:tav>
                                        <p:tav tm="100000">
                                          <p:val>
                                            <p:strVal val="#ppt_w"/>
                                          </p:val>
                                        </p:tav>
                                      </p:tavLst>
                                    </p:anim>
                                    <p:anim calcmode="lin" valueType="num">
                                      <p:cBhvr>
                                        <p:cTn id="47" dur="500" fill="hold"/>
                                        <p:tgtEl>
                                          <p:spTgt spid="65"/>
                                        </p:tgtEl>
                                        <p:attrNameLst>
                                          <p:attrName>ppt_h</p:attrName>
                                        </p:attrNameLst>
                                      </p:cBhvr>
                                      <p:tavLst>
                                        <p:tav tm="0">
                                          <p:val>
                                            <p:fltVal val="0"/>
                                          </p:val>
                                        </p:tav>
                                        <p:tav tm="100000">
                                          <p:val>
                                            <p:strVal val="#ppt_h"/>
                                          </p:val>
                                        </p:tav>
                                      </p:tavLst>
                                    </p:anim>
                                    <p:animEffect transition="in" filter="fade">
                                      <p:cBhvr>
                                        <p:cTn id="48" dur="500"/>
                                        <p:tgtEl>
                                          <p:spTgt spid="65"/>
                                        </p:tgtEl>
                                      </p:cBhvr>
                                    </p:animEffect>
                                    <p:anim calcmode="lin" valueType="num">
                                      <p:cBhvr>
                                        <p:cTn id="49" dur="500" fill="hold"/>
                                        <p:tgtEl>
                                          <p:spTgt spid="65"/>
                                        </p:tgtEl>
                                        <p:attrNameLst>
                                          <p:attrName>ppt_x</p:attrName>
                                        </p:attrNameLst>
                                      </p:cBhvr>
                                      <p:tavLst>
                                        <p:tav tm="0">
                                          <p:val>
                                            <p:fltVal val="0.5"/>
                                          </p:val>
                                        </p:tav>
                                        <p:tav tm="100000">
                                          <p:val>
                                            <p:strVal val="#ppt_x"/>
                                          </p:val>
                                        </p:tav>
                                      </p:tavLst>
                                    </p:anim>
                                    <p:anim calcmode="lin" valueType="num">
                                      <p:cBhvr>
                                        <p:cTn id="50" dur="500" fill="hold"/>
                                        <p:tgtEl>
                                          <p:spTgt spid="65"/>
                                        </p:tgtEl>
                                        <p:attrNameLst>
                                          <p:attrName>ppt_y</p:attrName>
                                        </p:attrNameLst>
                                      </p:cBhvr>
                                      <p:tavLst>
                                        <p:tav tm="0">
                                          <p:val>
                                            <p:fltVal val="0.5"/>
                                          </p:val>
                                        </p:tav>
                                        <p:tav tm="100000">
                                          <p:val>
                                            <p:strVal val="#ppt_y"/>
                                          </p:val>
                                        </p:tav>
                                      </p:tavLst>
                                    </p:anim>
                                  </p:childTnLst>
                                </p:cTn>
                              </p:par>
                            </p:childTnLst>
                          </p:cTn>
                        </p:par>
                        <p:par>
                          <p:cTn id="51" fill="hold">
                            <p:stCondLst>
                              <p:cond delay="3250"/>
                            </p:stCondLst>
                            <p:childTnLst>
                              <p:par>
                                <p:cTn id="52" presetID="22" presetClass="entr" presetSubtype="2" fill="hold" grpId="0" nodeType="after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wipe(right)">
                                      <p:cBhvr>
                                        <p:cTn id="54" dur="500"/>
                                        <p:tgtEl>
                                          <p:spTgt spid="63"/>
                                        </p:tgtEl>
                                      </p:cBhvr>
                                    </p:animEffect>
                                  </p:childTnLst>
                                </p:cTn>
                              </p:par>
                            </p:childTnLst>
                          </p:cTn>
                        </p:par>
                        <p:par>
                          <p:cTn id="55" fill="hold">
                            <p:stCondLst>
                              <p:cond delay="3750"/>
                            </p:stCondLst>
                            <p:childTnLst>
                              <p:par>
                                <p:cTn id="56" presetID="22" presetClass="entr" presetSubtype="2" fill="hold" grpId="0" nodeType="afterEffect">
                                  <p:stCondLst>
                                    <p:cond delay="0"/>
                                  </p:stCondLst>
                                  <p:childTnLst>
                                    <p:set>
                                      <p:cBhvr>
                                        <p:cTn id="57" dur="1" fill="hold">
                                          <p:stCondLst>
                                            <p:cond delay="0"/>
                                          </p:stCondLst>
                                        </p:cTn>
                                        <p:tgtEl>
                                          <p:spTgt spid="64"/>
                                        </p:tgtEl>
                                        <p:attrNameLst>
                                          <p:attrName>style.visibility</p:attrName>
                                        </p:attrNameLst>
                                      </p:cBhvr>
                                      <p:to>
                                        <p:strVal val="visible"/>
                                      </p:to>
                                    </p:set>
                                    <p:animEffect transition="in" filter="wipe(right)">
                                      <p:cBhvr>
                                        <p:cTn id="58" dur="500"/>
                                        <p:tgtEl>
                                          <p:spTgt spid="64"/>
                                        </p:tgtEl>
                                      </p:cBhvr>
                                    </p:animEffect>
                                  </p:childTnLst>
                                </p:cTn>
                              </p:par>
                              <p:par>
                                <p:cTn id="59" presetID="22" presetClass="entr" presetSubtype="2" fill="hold" grpId="0" nodeType="withEffect">
                                  <p:stCondLst>
                                    <p:cond delay="0"/>
                                  </p:stCondLst>
                                  <p:childTnLst>
                                    <p:set>
                                      <p:cBhvr>
                                        <p:cTn id="60" dur="1" fill="hold">
                                          <p:stCondLst>
                                            <p:cond delay="0"/>
                                          </p:stCondLst>
                                        </p:cTn>
                                        <p:tgtEl>
                                          <p:spTgt spid="66"/>
                                        </p:tgtEl>
                                        <p:attrNameLst>
                                          <p:attrName>style.visibility</p:attrName>
                                        </p:attrNameLst>
                                      </p:cBhvr>
                                      <p:to>
                                        <p:strVal val="visible"/>
                                      </p:to>
                                    </p:set>
                                    <p:animEffect transition="in" filter="wipe(right)">
                                      <p:cBhvr>
                                        <p:cTn id="61" dur="500"/>
                                        <p:tgtEl>
                                          <p:spTgt spid="66"/>
                                        </p:tgtEl>
                                      </p:cBhvr>
                                    </p:animEffect>
                                  </p:childTnLst>
                                </p:cTn>
                              </p:par>
                            </p:childTnLst>
                          </p:cTn>
                        </p:par>
                        <p:par>
                          <p:cTn id="62" fill="hold">
                            <p:stCondLst>
                              <p:cond delay="4250"/>
                            </p:stCondLst>
                            <p:childTnLst>
                              <p:par>
                                <p:cTn id="63" presetID="53" presetClass="entr" presetSubtype="528"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 calcmode="lin" valueType="num">
                                      <p:cBhvr>
                                        <p:cTn id="65" dur="500" fill="hold"/>
                                        <p:tgtEl>
                                          <p:spTgt spid="13"/>
                                        </p:tgtEl>
                                        <p:attrNameLst>
                                          <p:attrName>ppt_w</p:attrName>
                                        </p:attrNameLst>
                                      </p:cBhvr>
                                      <p:tavLst>
                                        <p:tav tm="0">
                                          <p:val>
                                            <p:fltVal val="0"/>
                                          </p:val>
                                        </p:tav>
                                        <p:tav tm="100000">
                                          <p:val>
                                            <p:strVal val="#ppt_w"/>
                                          </p:val>
                                        </p:tav>
                                      </p:tavLst>
                                    </p:anim>
                                    <p:anim calcmode="lin" valueType="num">
                                      <p:cBhvr>
                                        <p:cTn id="66" dur="500" fill="hold"/>
                                        <p:tgtEl>
                                          <p:spTgt spid="13"/>
                                        </p:tgtEl>
                                        <p:attrNameLst>
                                          <p:attrName>ppt_h</p:attrName>
                                        </p:attrNameLst>
                                      </p:cBhvr>
                                      <p:tavLst>
                                        <p:tav tm="0">
                                          <p:val>
                                            <p:fltVal val="0"/>
                                          </p:val>
                                        </p:tav>
                                        <p:tav tm="100000">
                                          <p:val>
                                            <p:strVal val="#ppt_h"/>
                                          </p:val>
                                        </p:tav>
                                      </p:tavLst>
                                    </p:anim>
                                    <p:animEffect transition="in" filter="fade">
                                      <p:cBhvr>
                                        <p:cTn id="67" dur="500"/>
                                        <p:tgtEl>
                                          <p:spTgt spid="13"/>
                                        </p:tgtEl>
                                      </p:cBhvr>
                                    </p:animEffect>
                                    <p:anim calcmode="lin" valueType="num">
                                      <p:cBhvr>
                                        <p:cTn id="68" dur="500" fill="hold"/>
                                        <p:tgtEl>
                                          <p:spTgt spid="13"/>
                                        </p:tgtEl>
                                        <p:attrNameLst>
                                          <p:attrName>ppt_x</p:attrName>
                                        </p:attrNameLst>
                                      </p:cBhvr>
                                      <p:tavLst>
                                        <p:tav tm="0">
                                          <p:val>
                                            <p:fltVal val="0.5"/>
                                          </p:val>
                                        </p:tav>
                                        <p:tav tm="100000">
                                          <p:val>
                                            <p:strVal val="#ppt_x"/>
                                          </p:val>
                                        </p:tav>
                                      </p:tavLst>
                                    </p:anim>
                                    <p:anim calcmode="lin" valueType="num">
                                      <p:cBhvr>
                                        <p:cTn id="69" dur="500" fill="hold"/>
                                        <p:tgtEl>
                                          <p:spTgt spid="13"/>
                                        </p:tgtEl>
                                        <p:attrNameLst>
                                          <p:attrName>ppt_y</p:attrName>
                                        </p:attrNameLst>
                                      </p:cBhvr>
                                      <p:tavLst>
                                        <p:tav tm="0">
                                          <p:val>
                                            <p:fltVal val="0.5"/>
                                          </p:val>
                                        </p:tav>
                                        <p:tav tm="100000">
                                          <p:val>
                                            <p:strVal val="#ppt_y"/>
                                          </p:val>
                                        </p:tav>
                                      </p:tavLst>
                                    </p:anim>
                                  </p:childTnLst>
                                </p:cTn>
                              </p:par>
                            </p:childTnLst>
                          </p:cTn>
                        </p:par>
                        <p:par>
                          <p:cTn id="70" fill="hold">
                            <p:stCondLst>
                              <p:cond delay="4750"/>
                            </p:stCondLst>
                            <p:childTnLst>
                              <p:par>
                                <p:cTn id="71" presetID="53" presetClass="entr" presetSubtype="528" fill="hold" grpId="0" nodeType="afterEffect">
                                  <p:stCondLst>
                                    <p:cond delay="0"/>
                                  </p:stCondLst>
                                  <p:childTnLst>
                                    <p:set>
                                      <p:cBhvr>
                                        <p:cTn id="72" dur="1" fill="hold">
                                          <p:stCondLst>
                                            <p:cond delay="0"/>
                                          </p:stCondLst>
                                        </p:cTn>
                                        <p:tgtEl>
                                          <p:spTgt spid="68"/>
                                        </p:tgtEl>
                                        <p:attrNameLst>
                                          <p:attrName>style.visibility</p:attrName>
                                        </p:attrNameLst>
                                      </p:cBhvr>
                                      <p:to>
                                        <p:strVal val="visible"/>
                                      </p:to>
                                    </p:set>
                                    <p:anim calcmode="lin" valueType="num">
                                      <p:cBhvr>
                                        <p:cTn id="73" dur="500" fill="hold"/>
                                        <p:tgtEl>
                                          <p:spTgt spid="68"/>
                                        </p:tgtEl>
                                        <p:attrNameLst>
                                          <p:attrName>ppt_w</p:attrName>
                                        </p:attrNameLst>
                                      </p:cBhvr>
                                      <p:tavLst>
                                        <p:tav tm="0">
                                          <p:val>
                                            <p:fltVal val="0"/>
                                          </p:val>
                                        </p:tav>
                                        <p:tav tm="100000">
                                          <p:val>
                                            <p:strVal val="#ppt_w"/>
                                          </p:val>
                                        </p:tav>
                                      </p:tavLst>
                                    </p:anim>
                                    <p:anim calcmode="lin" valueType="num">
                                      <p:cBhvr>
                                        <p:cTn id="74" dur="500" fill="hold"/>
                                        <p:tgtEl>
                                          <p:spTgt spid="68"/>
                                        </p:tgtEl>
                                        <p:attrNameLst>
                                          <p:attrName>ppt_h</p:attrName>
                                        </p:attrNameLst>
                                      </p:cBhvr>
                                      <p:tavLst>
                                        <p:tav tm="0">
                                          <p:val>
                                            <p:fltVal val="0"/>
                                          </p:val>
                                        </p:tav>
                                        <p:tav tm="100000">
                                          <p:val>
                                            <p:strVal val="#ppt_h"/>
                                          </p:val>
                                        </p:tav>
                                      </p:tavLst>
                                    </p:anim>
                                    <p:animEffect transition="in" filter="fade">
                                      <p:cBhvr>
                                        <p:cTn id="75" dur="500"/>
                                        <p:tgtEl>
                                          <p:spTgt spid="68"/>
                                        </p:tgtEl>
                                      </p:cBhvr>
                                    </p:animEffect>
                                    <p:anim calcmode="lin" valueType="num">
                                      <p:cBhvr>
                                        <p:cTn id="76" dur="500" fill="hold"/>
                                        <p:tgtEl>
                                          <p:spTgt spid="68"/>
                                        </p:tgtEl>
                                        <p:attrNameLst>
                                          <p:attrName>ppt_x</p:attrName>
                                        </p:attrNameLst>
                                      </p:cBhvr>
                                      <p:tavLst>
                                        <p:tav tm="0">
                                          <p:val>
                                            <p:fltVal val="0.5"/>
                                          </p:val>
                                        </p:tav>
                                        <p:tav tm="100000">
                                          <p:val>
                                            <p:strVal val="#ppt_x"/>
                                          </p:val>
                                        </p:tav>
                                      </p:tavLst>
                                    </p:anim>
                                    <p:anim calcmode="lin" valueType="num">
                                      <p:cBhvr>
                                        <p:cTn id="77" dur="500" fill="hold"/>
                                        <p:tgtEl>
                                          <p:spTgt spid="68"/>
                                        </p:tgtEl>
                                        <p:attrNameLst>
                                          <p:attrName>ppt_y</p:attrName>
                                        </p:attrNameLst>
                                      </p:cBhvr>
                                      <p:tavLst>
                                        <p:tav tm="0">
                                          <p:val>
                                            <p:fltVal val="0.5"/>
                                          </p:val>
                                        </p:tav>
                                        <p:tav tm="100000">
                                          <p:val>
                                            <p:strVal val="#ppt_y"/>
                                          </p:val>
                                        </p:tav>
                                      </p:tavLst>
                                    </p:anim>
                                  </p:childTnLst>
                                </p:cTn>
                              </p:par>
                            </p:childTnLst>
                          </p:cTn>
                        </p:par>
                        <p:par>
                          <p:cTn id="78" fill="hold">
                            <p:stCondLst>
                              <p:cond delay="5250"/>
                            </p:stCondLst>
                            <p:childTnLst>
                              <p:par>
                                <p:cTn id="79" presetID="22" presetClass="entr" presetSubtype="8" fill="hold" grpId="0" nodeType="afterEffect">
                                  <p:stCondLst>
                                    <p:cond delay="0"/>
                                  </p:stCondLst>
                                  <p:childTnLst>
                                    <p:set>
                                      <p:cBhvr>
                                        <p:cTn id="80" dur="1" fill="hold">
                                          <p:stCondLst>
                                            <p:cond delay="0"/>
                                          </p:stCondLst>
                                        </p:cTn>
                                        <p:tgtEl>
                                          <p:spTgt spid="69"/>
                                        </p:tgtEl>
                                        <p:attrNameLst>
                                          <p:attrName>style.visibility</p:attrName>
                                        </p:attrNameLst>
                                      </p:cBhvr>
                                      <p:to>
                                        <p:strVal val="visible"/>
                                      </p:to>
                                    </p:set>
                                    <p:animEffect transition="in" filter="wipe(left)">
                                      <p:cBhvr>
                                        <p:cTn id="81" dur="500"/>
                                        <p:tgtEl>
                                          <p:spTgt spid="69"/>
                                        </p:tgtEl>
                                      </p:cBhvr>
                                    </p:animEffect>
                                  </p:childTnLst>
                                </p:cTn>
                              </p:par>
                            </p:childTnLst>
                          </p:cTn>
                        </p:par>
                        <p:par>
                          <p:cTn id="82" fill="hold">
                            <p:stCondLst>
                              <p:cond delay="5750"/>
                            </p:stCondLst>
                            <p:childTnLst>
                              <p:par>
                                <p:cTn id="83" presetID="22" presetClass="entr" presetSubtype="8" fill="hold" grpId="0" nodeType="afterEffect">
                                  <p:stCondLst>
                                    <p:cond delay="0"/>
                                  </p:stCondLst>
                                  <p:childTnLst>
                                    <p:set>
                                      <p:cBhvr>
                                        <p:cTn id="84" dur="1" fill="hold">
                                          <p:stCondLst>
                                            <p:cond delay="0"/>
                                          </p:stCondLst>
                                        </p:cTn>
                                        <p:tgtEl>
                                          <p:spTgt spid="67"/>
                                        </p:tgtEl>
                                        <p:attrNameLst>
                                          <p:attrName>style.visibility</p:attrName>
                                        </p:attrNameLst>
                                      </p:cBhvr>
                                      <p:to>
                                        <p:strVal val="visible"/>
                                      </p:to>
                                    </p:set>
                                    <p:animEffect transition="in" filter="wipe(left)">
                                      <p:cBhvr>
                                        <p:cTn id="85" dur="500"/>
                                        <p:tgtEl>
                                          <p:spTgt spid="67"/>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70"/>
                                        </p:tgtEl>
                                        <p:attrNameLst>
                                          <p:attrName>style.visibility</p:attrName>
                                        </p:attrNameLst>
                                      </p:cBhvr>
                                      <p:to>
                                        <p:strVal val="visible"/>
                                      </p:to>
                                    </p:set>
                                    <p:animEffect transition="in" filter="wipe(left)">
                                      <p:cBhvr>
                                        <p:cTn id="88" dur="500"/>
                                        <p:tgtEl>
                                          <p:spTgt spid="70"/>
                                        </p:tgtEl>
                                      </p:cBhvr>
                                    </p:animEffect>
                                  </p:childTnLst>
                                </p:cTn>
                              </p:par>
                            </p:childTnLst>
                          </p:cTn>
                        </p:par>
                        <p:par>
                          <p:cTn id="89" fill="hold">
                            <p:stCondLst>
                              <p:cond delay="6250"/>
                            </p:stCondLst>
                            <p:childTnLst>
                              <p:par>
                                <p:cTn id="90" presetID="53" presetClass="entr" presetSubtype="528" fill="hold" grpId="0" nodeType="afterEffect">
                                  <p:stCondLst>
                                    <p:cond delay="0"/>
                                  </p:stCondLst>
                                  <p:childTnLst>
                                    <p:set>
                                      <p:cBhvr>
                                        <p:cTn id="91" dur="1" fill="hold">
                                          <p:stCondLst>
                                            <p:cond delay="0"/>
                                          </p:stCondLst>
                                        </p:cTn>
                                        <p:tgtEl>
                                          <p:spTgt spid="19"/>
                                        </p:tgtEl>
                                        <p:attrNameLst>
                                          <p:attrName>style.visibility</p:attrName>
                                        </p:attrNameLst>
                                      </p:cBhvr>
                                      <p:to>
                                        <p:strVal val="visible"/>
                                      </p:to>
                                    </p:set>
                                    <p:anim calcmode="lin" valueType="num">
                                      <p:cBhvr>
                                        <p:cTn id="92" dur="500" fill="hold"/>
                                        <p:tgtEl>
                                          <p:spTgt spid="19"/>
                                        </p:tgtEl>
                                        <p:attrNameLst>
                                          <p:attrName>ppt_w</p:attrName>
                                        </p:attrNameLst>
                                      </p:cBhvr>
                                      <p:tavLst>
                                        <p:tav tm="0">
                                          <p:val>
                                            <p:fltVal val="0"/>
                                          </p:val>
                                        </p:tav>
                                        <p:tav tm="100000">
                                          <p:val>
                                            <p:strVal val="#ppt_w"/>
                                          </p:val>
                                        </p:tav>
                                      </p:tavLst>
                                    </p:anim>
                                    <p:anim calcmode="lin" valueType="num">
                                      <p:cBhvr>
                                        <p:cTn id="93" dur="500" fill="hold"/>
                                        <p:tgtEl>
                                          <p:spTgt spid="19"/>
                                        </p:tgtEl>
                                        <p:attrNameLst>
                                          <p:attrName>ppt_h</p:attrName>
                                        </p:attrNameLst>
                                      </p:cBhvr>
                                      <p:tavLst>
                                        <p:tav tm="0">
                                          <p:val>
                                            <p:fltVal val="0"/>
                                          </p:val>
                                        </p:tav>
                                        <p:tav tm="100000">
                                          <p:val>
                                            <p:strVal val="#ppt_h"/>
                                          </p:val>
                                        </p:tav>
                                      </p:tavLst>
                                    </p:anim>
                                    <p:animEffect transition="in" filter="fade">
                                      <p:cBhvr>
                                        <p:cTn id="94" dur="500"/>
                                        <p:tgtEl>
                                          <p:spTgt spid="19"/>
                                        </p:tgtEl>
                                      </p:cBhvr>
                                    </p:animEffect>
                                    <p:anim calcmode="lin" valueType="num">
                                      <p:cBhvr>
                                        <p:cTn id="95" dur="500" fill="hold"/>
                                        <p:tgtEl>
                                          <p:spTgt spid="19"/>
                                        </p:tgtEl>
                                        <p:attrNameLst>
                                          <p:attrName>ppt_x</p:attrName>
                                        </p:attrNameLst>
                                      </p:cBhvr>
                                      <p:tavLst>
                                        <p:tav tm="0">
                                          <p:val>
                                            <p:fltVal val="0.5"/>
                                          </p:val>
                                        </p:tav>
                                        <p:tav tm="100000">
                                          <p:val>
                                            <p:strVal val="#ppt_x"/>
                                          </p:val>
                                        </p:tav>
                                      </p:tavLst>
                                    </p:anim>
                                    <p:anim calcmode="lin" valueType="num">
                                      <p:cBhvr>
                                        <p:cTn id="96" dur="500" fill="hold"/>
                                        <p:tgtEl>
                                          <p:spTgt spid="19"/>
                                        </p:tgtEl>
                                        <p:attrNameLst>
                                          <p:attrName>ppt_y</p:attrName>
                                        </p:attrNameLst>
                                      </p:cBhvr>
                                      <p:tavLst>
                                        <p:tav tm="0">
                                          <p:val>
                                            <p:fltVal val="0.5"/>
                                          </p:val>
                                        </p:tav>
                                        <p:tav tm="100000">
                                          <p:val>
                                            <p:strVal val="#ppt_y"/>
                                          </p:val>
                                        </p:tav>
                                      </p:tavLst>
                                    </p:anim>
                                  </p:childTnLst>
                                </p:cTn>
                              </p:par>
                            </p:childTnLst>
                          </p:cTn>
                        </p:par>
                        <p:par>
                          <p:cTn id="97" fill="hold">
                            <p:stCondLst>
                              <p:cond delay="6750"/>
                            </p:stCondLst>
                            <p:childTnLst>
                              <p:par>
                                <p:cTn id="98" presetID="53" presetClass="entr" presetSubtype="528" fill="hold" grpId="0" nodeType="afterEffect">
                                  <p:stCondLst>
                                    <p:cond delay="0"/>
                                  </p:stCondLst>
                                  <p:childTnLst>
                                    <p:set>
                                      <p:cBhvr>
                                        <p:cTn id="99" dur="1" fill="hold">
                                          <p:stCondLst>
                                            <p:cond delay="0"/>
                                          </p:stCondLst>
                                        </p:cTn>
                                        <p:tgtEl>
                                          <p:spTgt spid="74"/>
                                        </p:tgtEl>
                                        <p:attrNameLst>
                                          <p:attrName>style.visibility</p:attrName>
                                        </p:attrNameLst>
                                      </p:cBhvr>
                                      <p:to>
                                        <p:strVal val="visible"/>
                                      </p:to>
                                    </p:set>
                                    <p:anim calcmode="lin" valueType="num">
                                      <p:cBhvr>
                                        <p:cTn id="100" dur="500" fill="hold"/>
                                        <p:tgtEl>
                                          <p:spTgt spid="74"/>
                                        </p:tgtEl>
                                        <p:attrNameLst>
                                          <p:attrName>ppt_w</p:attrName>
                                        </p:attrNameLst>
                                      </p:cBhvr>
                                      <p:tavLst>
                                        <p:tav tm="0">
                                          <p:val>
                                            <p:fltVal val="0"/>
                                          </p:val>
                                        </p:tav>
                                        <p:tav tm="100000">
                                          <p:val>
                                            <p:strVal val="#ppt_w"/>
                                          </p:val>
                                        </p:tav>
                                      </p:tavLst>
                                    </p:anim>
                                    <p:anim calcmode="lin" valueType="num">
                                      <p:cBhvr>
                                        <p:cTn id="101" dur="500" fill="hold"/>
                                        <p:tgtEl>
                                          <p:spTgt spid="74"/>
                                        </p:tgtEl>
                                        <p:attrNameLst>
                                          <p:attrName>ppt_h</p:attrName>
                                        </p:attrNameLst>
                                      </p:cBhvr>
                                      <p:tavLst>
                                        <p:tav tm="0">
                                          <p:val>
                                            <p:fltVal val="0"/>
                                          </p:val>
                                        </p:tav>
                                        <p:tav tm="100000">
                                          <p:val>
                                            <p:strVal val="#ppt_h"/>
                                          </p:val>
                                        </p:tav>
                                      </p:tavLst>
                                    </p:anim>
                                    <p:animEffect transition="in" filter="fade">
                                      <p:cBhvr>
                                        <p:cTn id="102" dur="500"/>
                                        <p:tgtEl>
                                          <p:spTgt spid="74"/>
                                        </p:tgtEl>
                                      </p:cBhvr>
                                    </p:animEffect>
                                    <p:anim calcmode="lin" valueType="num">
                                      <p:cBhvr>
                                        <p:cTn id="103" dur="500" fill="hold"/>
                                        <p:tgtEl>
                                          <p:spTgt spid="74"/>
                                        </p:tgtEl>
                                        <p:attrNameLst>
                                          <p:attrName>ppt_x</p:attrName>
                                        </p:attrNameLst>
                                      </p:cBhvr>
                                      <p:tavLst>
                                        <p:tav tm="0">
                                          <p:val>
                                            <p:fltVal val="0.5"/>
                                          </p:val>
                                        </p:tav>
                                        <p:tav tm="100000">
                                          <p:val>
                                            <p:strVal val="#ppt_x"/>
                                          </p:val>
                                        </p:tav>
                                      </p:tavLst>
                                    </p:anim>
                                    <p:anim calcmode="lin" valueType="num">
                                      <p:cBhvr>
                                        <p:cTn id="104" dur="500" fill="hold"/>
                                        <p:tgtEl>
                                          <p:spTgt spid="74"/>
                                        </p:tgtEl>
                                        <p:attrNameLst>
                                          <p:attrName>ppt_y</p:attrName>
                                        </p:attrNameLst>
                                      </p:cBhvr>
                                      <p:tavLst>
                                        <p:tav tm="0">
                                          <p:val>
                                            <p:fltVal val="0.5"/>
                                          </p:val>
                                        </p:tav>
                                        <p:tav tm="100000">
                                          <p:val>
                                            <p:strVal val="#ppt_y"/>
                                          </p:val>
                                        </p:tav>
                                      </p:tavLst>
                                    </p:anim>
                                  </p:childTnLst>
                                </p:cTn>
                              </p:par>
                            </p:childTnLst>
                          </p:cTn>
                        </p:par>
                        <p:par>
                          <p:cTn id="105" fill="hold">
                            <p:stCondLst>
                              <p:cond delay="7250"/>
                            </p:stCondLst>
                            <p:childTnLst>
                              <p:par>
                                <p:cTn id="106" presetID="22" presetClass="entr" presetSubtype="2" fill="hold" grpId="0" nodeType="afterEffect">
                                  <p:stCondLst>
                                    <p:cond delay="0"/>
                                  </p:stCondLst>
                                  <p:childTnLst>
                                    <p:set>
                                      <p:cBhvr>
                                        <p:cTn id="107" dur="1" fill="hold">
                                          <p:stCondLst>
                                            <p:cond delay="0"/>
                                          </p:stCondLst>
                                        </p:cTn>
                                        <p:tgtEl>
                                          <p:spTgt spid="72"/>
                                        </p:tgtEl>
                                        <p:attrNameLst>
                                          <p:attrName>style.visibility</p:attrName>
                                        </p:attrNameLst>
                                      </p:cBhvr>
                                      <p:to>
                                        <p:strVal val="visible"/>
                                      </p:to>
                                    </p:set>
                                    <p:animEffect transition="in" filter="wipe(right)">
                                      <p:cBhvr>
                                        <p:cTn id="108" dur="500"/>
                                        <p:tgtEl>
                                          <p:spTgt spid="72"/>
                                        </p:tgtEl>
                                      </p:cBhvr>
                                    </p:animEffect>
                                  </p:childTnLst>
                                </p:cTn>
                              </p:par>
                            </p:childTnLst>
                          </p:cTn>
                        </p:par>
                        <p:par>
                          <p:cTn id="109" fill="hold">
                            <p:stCondLst>
                              <p:cond delay="7750"/>
                            </p:stCondLst>
                            <p:childTnLst>
                              <p:par>
                                <p:cTn id="110" presetID="22" presetClass="entr" presetSubtype="2" fill="hold" grpId="0" nodeType="afterEffect">
                                  <p:stCondLst>
                                    <p:cond delay="0"/>
                                  </p:stCondLst>
                                  <p:childTnLst>
                                    <p:set>
                                      <p:cBhvr>
                                        <p:cTn id="111" dur="1" fill="hold">
                                          <p:stCondLst>
                                            <p:cond delay="0"/>
                                          </p:stCondLst>
                                        </p:cTn>
                                        <p:tgtEl>
                                          <p:spTgt spid="73"/>
                                        </p:tgtEl>
                                        <p:attrNameLst>
                                          <p:attrName>style.visibility</p:attrName>
                                        </p:attrNameLst>
                                      </p:cBhvr>
                                      <p:to>
                                        <p:strVal val="visible"/>
                                      </p:to>
                                    </p:set>
                                    <p:animEffect transition="in" filter="wipe(right)">
                                      <p:cBhvr>
                                        <p:cTn id="112" dur="500"/>
                                        <p:tgtEl>
                                          <p:spTgt spid="73"/>
                                        </p:tgtEl>
                                      </p:cBhvr>
                                    </p:animEffect>
                                  </p:childTnLst>
                                </p:cTn>
                              </p:par>
                              <p:par>
                                <p:cTn id="113" presetID="22" presetClass="entr" presetSubtype="2" fill="hold" grpId="0" nodeType="withEffect">
                                  <p:stCondLst>
                                    <p:cond delay="0"/>
                                  </p:stCondLst>
                                  <p:childTnLst>
                                    <p:set>
                                      <p:cBhvr>
                                        <p:cTn id="114" dur="1" fill="hold">
                                          <p:stCondLst>
                                            <p:cond delay="0"/>
                                          </p:stCondLst>
                                        </p:cTn>
                                        <p:tgtEl>
                                          <p:spTgt spid="75"/>
                                        </p:tgtEl>
                                        <p:attrNameLst>
                                          <p:attrName>style.visibility</p:attrName>
                                        </p:attrNameLst>
                                      </p:cBhvr>
                                      <p:to>
                                        <p:strVal val="visible"/>
                                      </p:to>
                                    </p:set>
                                    <p:animEffect transition="in" filter="wipe(right)">
                                      <p:cBhvr>
                                        <p:cTn id="115" dur="500"/>
                                        <p:tgtEl>
                                          <p:spTgt spid="75"/>
                                        </p:tgtEl>
                                      </p:cBhvr>
                                    </p:animEffect>
                                  </p:childTnLst>
                                </p:cTn>
                              </p:par>
                            </p:childTnLst>
                          </p:cTn>
                        </p:par>
                        <p:par>
                          <p:cTn id="116" fill="hold">
                            <p:stCondLst>
                              <p:cond delay="8250"/>
                            </p:stCondLst>
                            <p:childTnLst>
                              <p:par>
                                <p:cTn id="117" presetID="53" presetClass="entr" presetSubtype="528" fill="hold" grpId="0" nodeType="afterEffect">
                                  <p:stCondLst>
                                    <p:cond delay="0"/>
                                  </p:stCondLst>
                                  <p:childTnLst>
                                    <p:set>
                                      <p:cBhvr>
                                        <p:cTn id="118" dur="1" fill="hold">
                                          <p:stCondLst>
                                            <p:cond delay="0"/>
                                          </p:stCondLst>
                                        </p:cTn>
                                        <p:tgtEl>
                                          <p:spTgt spid="20"/>
                                        </p:tgtEl>
                                        <p:attrNameLst>
                                          <p:attrName>style.visibility</p:attrName>
                                        </p:attrNameLst>
                                      </p:cBhvr>
                                      <p:to>
                                        <p:strVal val="visible"/>
                                      </p:to>
                                    </p:set>
                                    <p:anim calcmode="lin" valueType="num">
                                      <p:cBhvr>
                                        <p:cTn id="119" dur="500" fill="hold"/>
                                        <p:tgtEl>
                                          <p:spTgt spid="20"/>
                                        </p:tgtEl>
                                        <p:attrNameLst>
                                          <p:attrName>ppt_w</p:attrName>
                                        </p:attrNameLst>
                                      </p:cBhvr>
                                      <p:tavLst>
                                        <p:tav tm="0">
                                          <p:val>
                                            <p:fltVal val="0"/>
                                          </p:val>
                                        </p:tav>
                                        <p:tav tm="100000">
                                          <p:val>
                                            <p:strVal val="#ppt_w"/>
                                          </p:val>
                                        </p:tav>
                                      </p:tavLst>
                                    </p:anim>
                                    <p:anim calcmode="lin" valueType="num">
                                      <p:cBhvr>
                                        <p:cTn id="120" dur="500" fill="hold"/>
                                        <p:tgtEl>
                                          <p:spTgt spid="20"/>
                                        </p:tgtEl>
                                        <p:attrNameLst>
                                          <p:attrName>ppt_h</p:attrName>
                                        </p:attrNameLst>
                                      </p:cBhvr>
                                      <p:tavLst>
                                        <p:tav tm="0">
                                          <p:val>
                                            <p:fltVal val="0"/>
                                          </p:val>
                                        </p:tav>
                                        <p:tav tm="100000">
                                          <p:val>
                                            <p:strVal val="#ppt_h"/>
                                          </p:val>
                                        </p:tav>
                                      </p:tavLst>
                                    </p:anim>
                                    <p:animEffect transition="in" filter="fade">
                                      <p:cBhvr>
                                        <p:cTn id="121" dur="500"/>
                                        <p:tgtEl>
                                          <p:spTgt spid="20"/>
                                        </p:tgtEl>
                                      </p:cBhvr>
                                    </p:animEffect>
                                    <p:anim calcmode="lin" valueType="num">
                                      <p:cBhvr>
                                        <p:cTn id="122" dur="500" fill="hold"/>
                                        <p:tgtEl>
                                          <p:spTgt spid="20"/>
                                        </p:tgtEl>
                                        <p:attrNameLst>
                                          <p:attrName>ppt_x</p:attrName>
                                        </p:attrNameLst>
                                      </p:cBhvr>
                                      <p:tavLst>
                                        <p:tav tm="0">
                                          <p:val>
                                            <p:fltVal val="0.5"/>
                                          </p:val>
                                        </p:tav>
                                        <p:tav tm="100000">
                                          <p:val>
                                            <p:strVal val="#ppt_x"/>
                                          </p:val>
                                        </p:tav>
                                      </p:tavLst>
                                    </p:anim>
                                    <p:anim calcmode="lin" valueType="num">
                                      <p:cBhvr>
                                        <p:cTn id="123" dur="500" fill="hold"/>
                                        <p:tgtEl>
                                          <p:spTgt spid="20"/>
                                        </p:tgtEl>
                                        <p:attrNameLst>
                                          <p:attrName>ppt_y</p:attrName>
                                        </p:attrNameLst>
                                      </p:cBhvr>
                                      <p:tavLst>
                                        <p:tav tm="0">
                                          <p:val>
                                            <p:fltVal val="0.5"/>
                                          </p:val>
                                        </p:tav>
                                        <p:tav tm="100000">
                                          <p:val>
                                            <p:strVal val="#ppt_y"/>
                                          </p:val>
                                        </p:tav>
                                      </p:tavLst>
                                    </p:anim>
                                  </p:childTnLst>
                                </p:cTn>
                              </p:par>
                            </p:childTnLst>
                          </p:cTn>
                        </p:par>
                        <p:par>
                          <p:cTn id="124" fill="hold">
                            <p:stCondLst>
                              <p:cond delay="8750"/>
                            </p:stCondLst>
                            <p:childTnLst>
                              <p:par>
                                <p:cTn id="125" presetID="53" presetClass="entr" presetSubtype="528" fill="hold" grpId="0" nodeType="afterEffect">
                                  <p:stCondLst>
                                    <p:cond delay="0"/>
                                  </p:stCondLst>
                                  <p:childTnLst>
                                    <p:set>
                                      <p:cBhvr>
                                        <p:cTn id="126" dur="1" fill="hold">
                                          <p:stCondLst>
                                            <p:cond delay="0"/>
                                          </p:stCondLst>
                                        </p:cTn>
                                        <p:tgtEl>
                                          <p:spTgt spid="78"/>
                                        </p:tgtEl>
                                        <p:attrNameLst>
                                          <p:attrName>style.visibility</p:attrName>
                                        </p:attrNameLst>
                                      </p:cBhvr>
                                      <p:to>
                                        <p:strVal val="visible"/>
                                      </p:to>
                                    </p:set>
                                    <p:anim calcmode="lin" valueType="num">
                                      <p:cBhvr>
                                        <p:cTn id="127" dur="500" fill="hold"/>
                                        <p:tgtEl>
                                          <p:spTgt spid="78"/>
                                        </p:tgtEl>
                                        <p:attrNameLst>
                                          <p:attrName>ppt_w</p:attrName>
                                        </p:attrNameLst>
                                      </p:cBhvr>
                                      <p:tavLst>
                                        <p:tav tm="0">
                                          <p:val>
                                            <p:fltVal val="0"/>
                                          </p:val>
                                        </p:tav>
                                        <p:tav tm="100000">
                                          <p:val>
                                            <p:strVal val="#ppt_w"/>
                                          </p:val>
                                        </p:tav>
                                      </p:tavLst>
                                    </p:anim>
                                    <p:anim calcmode="lin" valueType="num">
                                      <p:cBhvr>
                                        <p:cTn id="128" dur="500" fill="hold"/>
                                        <p:tgtEl>
                                          <p:spTgt spid="78"/>
                                        </p:tgtEl>
                                        <p:attrNameLst>
                                          <p:attrName>ppt_h</p:attrName>
                                        </p:attrNameLst>
                                      </p:cBhvr>
                                      <p:tavLst>
                                        <p:tav tm="0">
                                          <p:val>
                                            <p:fltVal val="0"/>
                                          </p:val>
                                        </p:tav>
                                        <p:tav tm="100000">
                                          <p:val>
                                            <p:strVal val="#ppt_h"/>
                                          </p:val>
                                        </p:tav>
                                      </p:tavLst>
                                    </p:anim>
                                    <p:animEffect transition="in" filter="fade">
                                      <p:cBhvr>
                                        <p:cTn id="129" dur="500"/>
                                        <p:tgtEl>
                                          <p:spTgt spid="78"/>
                                        </p:tgtEl>
                                      </p:cBhvr>
                                    </p:animEffect>
                                    <p:anim calcmode="lin" valueType="num">
                                      <p:cBhvr>
                                        <p:cTn id="130" dur="500" fill="hold"/>
                                        <p:tgtEl>
                                          <p:spTgt spid="78"/>
                                        </p:tgtEl>
                                        <p:attrNameLst>
                                          <p:attrName>ppt_x</p:attrName>
                                        </p:attrNameLst>
                                      </p:cBhvr>
                                      <p:tavLst>
                                        <p:tav tm="0">
                                          <p:val>
                                            <p:fltVal val="0.5"/>
                                          </p:val>
                                        </p:tav>
                                        <p:tav tm="100000">
                                          <p:val>
                                            <p:strVal val="#ppt_x"/>
                                          </p:val>
                                        </p:tav>
                                      </p:tavLst>
                                    </p:anim>
                                    <p:anim calcmode="lin" valueType="num">
                                      <p:cBhvr>
                                        <p:cTn id="131" dur="500" fill="hold"/>
                                        <p:tgtEl>
                                          <p:spTgt spid="78"/>
                                        </p:tgtEl>
                                        <p:attrNameLst>
                                          <p:attrName>ppt_y</p:attrName>
                                        </p:attrNameLst>
                                      </p:cBhvr>
                                      <p:tavLst>
                                        <p:tav tm="0">
                                          <p:val>
                                            <p:fltVal val="0.5"/>
                                          </p:val>
                                        </p:tav>
                                        <p:tav tm="100000">
                                          <p:val>
                                            <p:strVal val="#ppt_y"/>
                                          </p:val>
                                        </p:tav>
                                      </p:tavLst>
                                    </p:anim>
                                  </p:childTnLst>
                                </p:cTn>
                              </p:par>
                            </p:childTnLst>
                          </p:cTn>
                        </p:par>
                        <p:par>
                          <p:cTn id="132" fill="hold">
                            <p:stCondLst>
                              <p:cond delay="9250"/>
                            </p:stCondLst>
                            <p:childTnLst>
                              <p:par>
                                <p:cTn id="133" presetID="22" presetClass="entr" presetSubtype="8" fill="hold" grpId="0" nodeType="afterEffect">
                                  <p:stCondLst>
                                    <p:cond delay="0"/>
                                  </p:stCondLst>
                                  <p:childTnLst>
                                    <p:set>
                                      <p:cBhvr>
                                        <p:cTn id="134" dur="1" fill="hold">
                                          <p:stCondLst>
                                            <p:cond delay="0"/>
                                          </p:stCondLst>
                                        </p:cTn>
                                        <p:tgtEl>
                                          <p:spTgt spid="79"/>
                                        </p:tgtEl>
                                        <p:attrNameLst>
                                          <p:attrName>style.visibility</p:attrName>
                                        </p:attrNameLst>
                                      </p:cBhvr>
                                      <p:to>
                                        <p:strVal val="visible"/>
                                      </p:to>
                                    </p:set>
                                    <p:animEffect transition="in" filter="wipe(left)">
                                      <p:cBhvr>
                                        <p:cTn id="135" dur="500"/>
                                        <p:tgtEl>
                                          <p:spTgt spid="79"/>
                                        </p:tgtEl>
                                      </p:cBhvr>
                                    </p:animEffect>
                                  </p:childTnLst>
                                </p:cTn>
                              </p:par>
                            </p:childTnLst>
                          </p:cTn>
                        </p:par>
                        <p:par>
                          <p:cTn id="136" fill="hold">
                            <p:stCondLst>
                              <p:cond delay="9750"/>
                            </p:stCondLst>
                            <p:childTnLst>
                              <p:par>
                                <p:cTn id="137" presetID="22" presetClass="entr" presetSubtype="8" fill="hold" grpId="0" nodeType="afterEffect">
                                  <p:stCondLst>
                                    <p:cond delay="0"/>
                                  </p:stCondLst>
                                  <p:childTnLst>
                                    <p:set>
                                      <p:cBhvr>
                                        <p:cTn id="138" dur="1" fill="hold">
                                          <p:stCondLst>
                                            <p:cond delay="0"/>
                                          </p:stCondLst>
                                        </p:cTn>
                                        <p:tgtEl>
                                          <p:spTgt spid="77"/>
                                        </p:tgtEl>
                                        <p:attrNameLst>
                                          <p:attrName>style.visibility</p:attrName>
                                        </p:attrNameLst>
                                      </p:cBhvr>
                                      <p:to>
                                        <p:strVal val="visible"/>
                                      </p:to>
                                    </p:set>
                                    <p:animEffect transition="in" filter="wipe(left)">
                                      <p:cBhvr>
                                        <p:cTn id="139" dur="500"/>
                                        <p:tgtEl>
                                          <p:spTgt spid="77"/>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80"/>
                                        </p:tgtEl>
                                        <p:attrNameLst>
                                          <p:attrName>style.visibility</p:attrName>
                                        </p:attrNameLst>
                                      </p:cBhvr>
                                      <p:to>
                                        <p:strVal val="visible"/>
                                      </p:to>
                                    </p:set>
                                    <p:animEffect transition="in" filter="wipe(left)">
                                      <p:cBhvr>
                                        <p:cTn id="142" dur="500"/>
                                        <p:tgtEl>
                                          <p:spTgt spid="80"/>
                                        </p:tgtEl>
                                      </p:cBhvr>
                                    </p:animEffect>
                                  </p:childTnLst>
                                </p:cTn>
                              </p:par>
                            </p:childTnLst>
                          </p:cTn>
                        </p:par>
                        <p:par>
                          <p:cTn id="143" fill="hold">
                            <p:stCondLst>
                              <p:cond delay="10250"/>
                            </p:stCondLst>
                            <p:childTnLst>
                              <p:par>
                                <p:cTn id="144" presetID="53" presetClass="entr" presetSubtype="528" fill="hold" grpId="0" nodeType="afterEffect">
                                  <p:stCondLst>
                                    <p:cond delay="0"/>
                                  </p:stCondLst>
                                  <p:childTnLst>
                                    <p:set>
                                      <p:cBhvr>
                                        <p:cTn id="145" dur="1" fill="hold">
                                          <p:stCondLst>
                                            <p:cond delay="0"/>
                                          </p:stCondLst>
                                        </p:cTn>
                                        <p:tgtEl>
                                          <p:spTgt spid="36"/>
                                        </p:tgtEl>
                                        <p:attrNameLst>
                                          <p:attrName>style.visibility</p:attrName>
                                        </p:attrNameLst>
                                      </p:cBhvr>
                                      <p:to>
                                        <p:strVal val="visible"/>
                                      </p:to>
                                    </p:set>
                                    <p:anim calcmode="lin" valueType="num">
                                      <p:cBhvr>
                                        <p:cTn id="146" dur="500" fill="hold"/>
                                        <p:tgtEl>
                                          <p:spTgt spid="36"/>
                                        </p:tgtEl>
                                        <p:attrNameLst>
                                          <p:attrName>ppt_w</p:attrName>
                                        </p:attrNameLst>
                                      </p:cBhvr>
                                      <p:tavLst>
                                        <p:tav tm="0">
                                          <p:val>
                                            <p:fltVal val="0"/>
                                          </p:val>
                                        </p:tav>
                                        <p:tav tm="100000">
                                          <p:val>
                                            <p:strVal val="#ppt_w"/>
                                          </p:val>
                                        </p:tav>
                                      </p:tavLst>
                                    </p:anim>
                                    <p:anim calcmode="lin" valueType="num">
                                      <p:cBhvr>
                                        <p:cTn id="147" dur="500" fill="hold"/>
                                        <p:tgtEl>
                                          <p:spTgt spid="36"/>
                                        </p:tgtEl>
                                        <p:attrNameLst>
                                          <p:attrName>ppt_h</p:attrName>
                                        </p:attrNameLst>
                                      </p:cBhvr>
                                      <p:tavLst>
                                        <p:tav tm="0">
                                          <p:val>
                                            <p:fltVal val="0"/>
                                          </p:val>
                                        </p:tav>
                                        <p:tav tm="100000">
                                          <p:val>
                                            <p:strVal val="#ppt_h"/>
                                          </p:val>
                                        </p:tav>
                                      </p:tavLst>
                                    </p:anim>
                                    <p:animEffect transition="in" filter="fade">
                                      <p:cBhvr>
                                        <p:cTn id="148" dur="500"/>
                                        <p:tgtEl>
                                          <p:spTgt spid="36"/>
                                        </p:tgtEl>
                                      </p:cBhvr>
                                    </p:animEffect>
                                    <p:anim calcmode="lin" valueType="num">
                                      <p:cBhvr>
                                        <p:cTn id="149" dur="500" fill="hold"/>
                                        <p:tgtEl>
                                          <p:spTgt spid="36"/>
                                        </p:tgtEl>
                                        <p:attrNameLst>
                                          <p:attrName>ppt_x</p:attrName>
                                        </p:attrNameLst>
                                      </p:cBhvr>
                                      <p:tavLst>
                                        <p:tav tm="0">
                                          <p:val>
                                            <p:fltVal val="0.5"/>
                                          </p:val>
                                        </p:tav>
                                        <p:tav tm="100000">
                                          <p:val>
                                            <p:strVal val="#ppt_x"/>
                                          </p:val>
                                        </p:tav>
                                      </p:tavLst>
                                    </p:anim>
                                    <p:anim calcmode="lin" valueType="num">
                                      <p:cBhvr>
                                        <p:cTn id="150" dur="500" fill="hold"/>
                                        <p:tgtEl>
                                          <p:spTgt spid="36"/>
                                        </p:tgtEl>
                                        <p:attrNameLst>
                                          <p:attrName>ppt_y</p:attrName>
                                        </p:attrNameLst>
                                      </p:cBhvr>
                                      <p:tavLst>
                                        <p:tav tm="0">
                                          <p:val>
                                            <p:fltVal val="0.5"/>
                                          </p:val>
                                        </p:tav>
                                        <p:tav tm="100000">
                                          <p:val>
                                            <p:strVal val="#ppt_y"/>
                                          </p:val>
                                        </p:tav>
                                      </p:tavLst>
                                    </p:anim>
                                  </p:childTnLst>
                                </p:cTn>
                              </p:par>
                            </p:childTnLst>
                          </p:cTn>
                        </p:par>
                        <p:par>
                          <p:cTn id="151" fill="hold">
                            <p:stCondLst>
                              <p:cond delay="10750"/>
                            </p:stCondLst>
                            <p:childTnLst>
                              <p:par>
                                <p:cTn id="152" presetID="53" presetClass="entr" presetSubtype="528" fill="hold" grpId="0" nodeType="afterEffect">
                                  <p:stCondLst>
                                    <p:cond delay="0"/>
                                  </p:stCondLst>
                                  <p:childTnLst>
                                    <p:set>
                                      <p:cBhvr>
                                        <p:cTn id="153" dur="1" fill="hold">
                                          <p:stCondLst>
                                            <p:cond delay="0"/>
                                          </p:stCondLst>
                                        </p:cTn>
                                        <p:tgtEl>
                                          <p:spTgt spid="84"/>
                                        </p:tgtEl>
                                        <p:attrNameLst>
                                          <p:attrName>style.visibility</p:attrName>
                                        </p:attrNameLst>
                                      </p:cBhvr>
                                      <p:to>
                                        <p:strVal val="visible"/>
                                      </p:to>
                                    </p:set>
                                    <p:anim calcmode="lin" valueType="num">
                                      <p:cBhvr>
                                        <p:cTn id="154" dur="500" fill="hold"/>
                                        <p:tgtEl>
                                          <p:spTgt spid="84"/>
                                        </p:tgtEl>
                                        <p:attrNameLst>
                                          <p:attrName>ppt_w</p:attrName>
                                        </p:attrNameLst>
                                      </p:cBhvr>
                                      <p:tavLst>
                                        <p:tav tm="0">
                                          <p:val>
                                            <p:fltVal val="0"/>
                                          </p:val>
                                        </p:tav>
                                        <p:tav tm="100000">
                                          <p:val>
                                            <p:strVal val="#ppt_w"/>
                                          </p:val>
                                        </p:tav>
                                      </p:tavLst>
                                    </p:anim>
                                    <p:anim calcmode="lin" valueType="num">
                                      <p:cBhvr>
                                        <p:cTn id="155" dur="500" fill="hold"/>
                                        <p:tgtEl>
                                          <p:spTgt spid="84"/>
                                        </p:tgtEl>
                                        <p:attrNameLst>
                                          <p:attrName>ppt_h</p:attrName>
                                        </p:attrNameLst>
                                      </p:cBhvr>
                                      <p:tavLst>
                                        <p:tav tm="0">
                                          <p:val>
                                            <p:fltVal val="0"/>
                                          </p:val>
                                        </p:tav>
                                        <p:tav tm="100000">
                                          <p:val>
                                            <p:strVal val="#ppt_h"/>
                                          </p:val>
                                        </p:tav>
                                      </p:tavLst>
                                    </p:anim>
                                    <p:animEffect transition="in" filter="fade">
                                      <p:cBhvr>
                                        <p:cTn id="156" dur="500"/>
                                        <p:tgtEl>
                                          <p:spTgt spid="84"/>
                                        </p:tgtEl>
                                      </p:cBhvr>
                                    </p:animEffect>
                                    <p:anim calcmode="lin" valueType="num">
                                      <p:cBhvr>
                                        <p:cTn id="157" dur="500" fill="hold"/>
                                        <p:tgtEl>
                                          <p:spTgt spid="84"/>
                                        </p:tgtEl>
                                        <p:attrNameLst>
                                          <p:attrName>ppt_x</p:attrName>
                                        </p:attrNameLst>
                                      </p:cBhvr>
                                      <p:tavLst>
                                        <p:tav tm="0">
                                          <p:val>
                                            <p:fltVal val="0.5"/>
                                          </p:val>
                                        </p:tav>
                                        <p:tav tm="100000">
                                          <p:val>
                                            <p:strVal val="#ppt_x"/>
                                          </p:val>
                                        </p:tav>
                                      </p:tavLst>
                                    </p:anim>
                                    <p:anim calcmode="lin" valueType="num">
                                      <p:cBhvr>
                                        <p:cTn id="158" dur="500" fill="hold"/>
                                        <p:tgtEl>
                                          <p:spTgt spid="84"/>
                                        </p:tgtEl>
                                        <p:attrNameLst>
                                          <p:attrName>ppt_y</p:attrName>
                                        </p:attrNameLst>
                                      </p:cBhvr>
                                      <p:tavLst>
                                        <p:tav tm="0">
                                          <p:val>
                                            <p:fltVal val="0.5"/>
                                          </p:val>
                                        </p:tav>
                                        <p:tav tm="100000">
                                          <p:val>
                                            <p:strVal val="#ppt_y"/>
                                          </p:val>
                                        </p:tav>
                                      </p:tavLst>
                                    </p:anim>
                                  </p:childTnLst>
                                </p:cTn>
                              </p:par>
                            </p:childTnLst>
                          </p:cTn>
                        </p:par>
                        <p:par>
                          <p:cTn id="159" fill="hold">
                            <p:stCondLst>
                              <p:cond delay="11250"/>
                            </p:stCondLst>
                            <p:childTnLst>
                              <p:par>
                                <p:cTn id="160" presetID="22" presetClass="entr" presetSubtype="2" fill="hold" grpId="0" nodeType="afterEffect">
                                  <p:stCondLst>
                                    <p:cond delay="0"/>
                                  </p:stCondLst>
                                  <p:childTnLst>
                                    <p:set>
                                      <p:cBhvr>
                                        <p:cTn id="161" dur="1" fill="hold">
                                          <p:stCondLst>
                                            <p:cond delay="0"/>
                                          </p:stCondLst>
                                        </p:cTn>
                                        <p:tgtEl>
                                          <p:spTgt spid="82"/>
                                        </p:tgtEl>
                                        <p:attrNameLst>
                                          <p:attrName>style.visibility</p:attrName>
                                        </p:attrNameLst>
                                      </p:cBhvr>
                                      <p:to>
                                        <p:strVal val="visible"/>
                                      </p:to>
                                    </p:set>
                                    <p:animEffect transition="in" filter="wipe(right)">
                                      <p:cBhvr>
                                        <p:cTn id="162" dur="500"/>
                                        <p:tgtEl>
                                          <p:spTgt spid="82"/>
                                        </p:tgtEl>
                                      </p:cBhvr>
                                    </p:animEffect>
                                  </p:childTnLst>
                                </p:cTn>
                              </p:par>
                            </p:childTnLst>
                          </p:cTn>
                        </p:par>
                        <p:par>
                          <p:cTn id="163" fill="hold">
                            <p:stCondLst>
                              <p:cond delay="11750"/>
                            </p:stCondLst>
                            <p:childTnLst>
                              <p:par>
                                <p:cTn id="164" presetID="22" presetClass="entr" presetSubtype="2" fill="hold" grpId="0" nodeType="afterEffect">
                                  <p:stCondLst>
                                    <p:cond delay="0"/>
                                  </p:stCondLst>
                                  <p:childTnLst>
                                    <p:set>
                                      <p:cBhvr>
                                        <p:cTn id="165" dur="1" fill="hold">
                                          <p:stCondLst>
                                            <p:cond delay="0"/>
                                          </p:stCondLst>
                                        </p:cTn>
                                        <p:tgtEl>
                                          <p:spTgt spid="83"/>
                                        </p:tgtEl>
                                        <p:attrNameLst>
                                          <p:attrName>style.visibility</p:attrName>
                                        </p:attrNameLst>
                                      </p:cBhvr>
                                      <p:to>
                                        <p:strVal val="visible"/>
                                      </p:to>
                                    </p:set>
                                    <p:animEffect transition="in" filter="wipe(right)">
                                      <p:cBhvr>
                                        <p:cTn id="166" dur="500"/>
                                        <p:tgtEl>
                                          <p:spTgt spid="83"/>
                                        </p:tgtEl>
                                      </p:cBhvr>
                                    </p:animEffect>
                                  </p:childTnLst>
                                </p:cTn>
                              </p:par>
                              <p:par>
                                <p:cTn id="167" presetID="22" presetClass="entr" presetSubtype="2" fill="hold" grpId="0" nodeType="withEffect">
                                  <p:stCondLst>
                                    <p:cond delay="0"/>
                                  </p:stCondLst>
                                  <p:childTnLst>
                                    <p:set>
                                      <p:cBhvr>
                                        <p:cTn id="168" dur="1" fill="hold">
                                          <p:stCondLst>
                                            <p:cond delay="0"/>
                                          </p:stCondLst>
                                        </p:cTn>
                                        <p:tgtEl>
                                          <p:spTgt spid="85"/>
                                        </p:tgtEl>
                                        <p:attrNameLst>
                                          <p:attrName>style.visibility</p:attrName>
                                        </p:attrNameLst>
                                      </p:cBhvr>
                                      <p:to>
                                        <p:strVal val="visible"/>
                                      </p:to>
                                    </p:set>
                                    <p:animEffect transition="in" filter="wipe(right)">
                                      <p:cBhvr>
                                        <p:cTn id="169" dur="500"/>
                                        <p:tgtEl>
                                          <p:spTgt spid="85"/>
                                        </p:tgtEl>
                                      </p:cBhvr>
                                    </p:animEffect>
                                  </p:childTnLst>
                                </p:cTn>
                              </p:par>
                            </p:childTnLst>
                          </p:cTn>
                        </p:par>
                        <p:par>
                          <p:cTn id="170" fill="hold">
                            <p:stCondLst>
                              <p:cond delay="12250"/>
                            </p:stCondLst>
                            <p:childTnLst>
                              <p:par>
                                <p:cTn id="171" presetID="53" presetClass="entr" presetSubtype="528" fill="hold" grpId="0" nodeType="afterEffect">
                                  <p:stCondLst>
                                    <p:cond delay="0"/>
                                  </p:stCondLst>
                                  <p:childTnLst>
                                    <p:set>
                                      <p:cBhvr>
                                        <p:cTn id="172" dur="1" fill="hold">
                                          <p:stCondLst>
                                            <p:cond delay="0"/>
                                          </p:stCondLst>
                                        </p:cTn>
                                        <p:tgtEl>
                                          <p:spTgt spid="37"/>
                                        </p:tgtEl>
                                        <p:attrNameLst>
                                          <p:attrName>style.visibility</p:attrName>
                                        </p:attrNameLst>
                                      </p:cBhvr>
                                      <p:to>
                                        <p:strVal val="visible"/>
                                      </p:to>
                                    </p:set>
                                    <p:anim calcmode="lin" valueType="num">
                                      <p:cBhvr>
                                        <p:cTn id="173" dur="500" fill="hold"/>
                                        <p:tgtEl>
                                          <p:spTgt spid="37"/>
                                        </p:tgtEl>
                                        <p:attrNameLst>
                                          <p:attrName>ppt_w</p:attrName>
                                        </p:attrNameLst>
                                      </p:cBhvr>
                                      <p:tavLst>
                                        <p:tav tm="0">
                                          <p:val>
                                            <p:fltVal val="0"/>
                                          </p:val>
                                        </p:tav>
                                        <p:tav tm="100000">
                                          <p:val>
                                            <p:strVal val="#ppt_w"/>
                                          </p:val>
                                        </p:tav>
                                      </p:tavLst>
                                    </p:anim>
                                    <p:anim calcmode="lin" valueType="num">
                                      <p:cBhvr>
                                        <p:cTn id="174" dur="500" fill="hold"/>
                                        <p:tgtEl>
                                          <p:spTgt spid="37"/>
                                        </p:tgtEl>
                                        <p:attrNameLst>
                                          <p:attrName>ppt_h</p:attrName>
                                        </p:attrNameLst>
                                      </p:cBhvr>
                                      <p:tavLst>
                                        <p:tav tm="0">
                                          <p:val>
                                            <p:fltVal val="0"/>
                                          </p:val>
                                        </p:tav>
                                        <p:tav tm="100000">
                                          <p:val>
                                            <p:strVal val="#ppt_h"/>
                                          </p:val>
                                        </p:tav>
                                      </p:tavLst>
                                    </p:anim>
                                    <p:animEffect transition="in" filter="fade">
                                      <p:cBhvr>
                                        <p:cTn id="175" dur="500"/>
                                        <p:tgtEl>
                                          <p:spTgt spid="37"/>
                                        </p:tgtEl>
                                      </p:cBhvr>
                                    </p:animEffect>
                                    <p:anim calcmode="lin" valueType="num">
                                      <p:cBhvr>
                                        <p:cTn id="176" dur="500" fill="hold"/>
                                        <p:tgtEl>
                                          <p:spTgt spid="37"/>
                                        </p:tgtEl>
                                        <p:attrNameLst>
                                          <p:attrName>ppt_x</p:attrName>
                                        </p:attrNameLst>
                                      </p:cBhvr>
                                      <p:tavLst>
                                        <p:tav tm="0">
                                          <p:val>
                                            <p:fltVal val="0.5"/>
                                          </p:val>
                                        </p:tav>
                                        <p:tav tm="100000">
                                          <p:val>
                                            <p:strVal val="#ppt_x"/>
                                          </p:val>
                                        </p:tav>
                                      </p:tavLst>
                                    </p:anim>
                                    <p:anim calcmode="lin" valueType="num">
                                      <p:cBhvr>
                                        <p:cTn id="177" dur="500" fill="hold"/>
                                        <p:tgtEl>
                                          <p:spTgt spid="37"/>
                                        </p:tgtEl>
                                        <p:attrNameLst>
                                          <p:attrName>ppt_y</p:attrName>
                                        </p:attrNameLst>
                                      </p:cBhvr>
                                      <p:tavLst>
                                        <p:tav tm="0">
                                          <p:val>
                                            <p:fltVal val="0.5"/>
                                          </p:val>
                                        </p:tav>
                                        <p:tav tm="100000">
                                          <p:val>
                                            <p:strVal val="#ppt_y"/>
                                          </p:val>
                                        </p:tav>
                                      </p:tavLst>
                                    </p:anim>
                                  </p:childTnLst>
                                </p:cTn>
                              </p:par>
                            </p:childTnLst>
                          </p:cTn>
                        </p:par>
                        <p:par>
                          <p:cTn id="178" fill="hold">
                            <p:stCondLst>
                              <p:cond delay="12750"/>
                            </p:stCondLst>
                            <p:childTnLst>
                              <p:par>
                                <p:cTn id="179" presetID="53" presetClass="entr" presetSubtype="528" fill="hold" grpId="0" nodeType="afterEffect">
                                  <p:stCondLst>
                                    <p:cond delay="0"/>
                                  </p:stCondLst>
                                  <p:childTnLst>
                                    <p:set>
                                      <p:cBhvr>
                                        <p:cTn id="180" dur="1" fill="hold">
                                          <p:stCondLst>
                                            <p:cond delay="0"/>
                                          </p:stCondLst>
                                        </p:cTn>
                                        <p:tgtEl>
                                          <p:spTgt spid="88"/>
                                        </p:tgtEl>
                                        <p:attrNameLst>
                                          <p:attrName>style.visibility</p:attrName>
                                        </p:attrNameLst>
                                      </p:cBhvr>
                                      <p:to>
                                        <p:strVal val="visible"/>
                                      </p:to>
                                    </p:set>
                                    <p:anim calcmode="lin" valueType="num">
                                      <p:cBhvr>
                                        <p:cTn id="181" dur="500" fill="hold"/>
                                        <p:tgtEl>
                                          <p:spTgt spid="88"/>
                                        </p:tgtEl>
                                        <p:attrNameLst>
                                          <p:attrName>ppt_w</p:attrName>
                                        </p:attrNameLst>
                                      </p:cBhvr>
                                      <p:tavLst>
                                        <p:tav tm="0">
                                          <p:val>
                                            <p:fltVal val="0"/>
                                          </p:val>
                                        </p:tav>
                                        <p:tav tm="100000">
                                          <p:val>
                                            <p:strVal val="#ppt_w"/>
                                          </p:val>
                                        </p:tav>
                                      </p:tavLst>
                                    </p:anim>
                                    <p:anim calcmode="lin" valueType="num">
                                      <p:cBhvr>
                                        <p:cTn id="182" dur="500" fill="hold"/>
                                        <p:tgtEl>
                                          <p:spTgt spid="88"/>
                                        </p:tgtEl>
                                        <p:attrNameLst>
                                          <p:attrName>ppt_h</p:attrName>
                                        </p:attrNameLst>
                                      </p:cBhvr>
                                      <p:tavLst>
                                        <p:tav tm="0">
                                          <p:val>
                                            <p:fltVal val="0"/>
                                          </p:val>
                                        </p:tav>
                                        <p:tav tm="100000">
                                          <p:val>
                                            <p:strVal val="#ppt_h"/>
                                          </p:val>
                                        </p:tav>
                                      </p:tavLst>
                                    </p:anim>
                                    <p:animEffect transition="in" filter="fade">
                                      <p:cBhvr>
                                        <p:cTn id="183" dur="500"/>
                                        <p:tgtEl>
                                          <p:spTgt spid="88"/>
                                        </p:tgtEl>
                                      </p:cBhvr>
                                    </p:animEffect>
                                    <p:anim calcmode="lin" valueType="num">
                                      <p:cBhvr>
                                        <p:cTn id="184" dur="500" fill="hold"/>
                                        <p:tgtEl>
                                          <p:spTgt spid="88"/>
                                        </p:tgtEl>
                                        <p:attrNameLst>
                                          <p:attrName>ppt_x</p:attrName>
                                        </p:attrNameLst>
                                      </p:cBhvr>
                                      <p:tavLst>
                                        <p:tav tm="0">
                                          <p:val>
                                            <p:fltVal val="0.5"/>
                                          </p:val>
                                        </p:tav>
                                        <p:tav tm="100000">
                                          <p:val>
                                            <p:strVal val="#ppt_x"/>
                                          </p:val>
                                        </p:tav>
                                      </p:tavLst>
                                    </p:anim>
                                    <p:anim calcmode="lin" valueType="num">
                                      <p:cBhvr>
                                        <p:cTn id="185" dur="500" fill="hold"/>
                                        <p:tgtEl>
                                          <p:spTgt spid="88"/>
                                        </p:tgtEl>
                                        <p:attrNameLst>
                                          <p:attrName>ppt_y</p:attrName>
                                        </p:attrNameLst>
                                      </p:cBhvr>
                                      <p:tavLst>
                                        <p:tav tm="0">
                                          <p:val>
                                            <p:fltVal val="0.5"/>
                                          </p:val>
                                        </p:tav>
                                        <p:tav tm="100000">
                                          <p:val>
                                            <p:strVal val="#ppt_y"/>
                                          </p:val>
                                        </p:tav>
                                      </p:tavLst>
                                    </p:anim>
                                  </p:childTnLst>
                                </p:cTn>
                              </p:par>
                            </p:childTnLst>
                          </p:cTn>
                        </p:par>
                        <p:par>
                          <p:cTn id="186" fill="hold">
                            <p:stCondLst>
                              <p:cond delay="13250"/>
                            </p:stCondLst>
                            <p:childTnLst>
                              <p:par>
                                <p:cTn id="187" presetID="22" presetClass="entr" presetSubtype="8" fill="hold" grpId="0" nodeType="afterEffect">
                                  <p:stCondLst>
                                    <p:cond delay="0"/>
                                  </p:stCondLst>
                                  <p:childTnLst>
                                    <p:set>
                                      <p:cBhvr>
                                        <p:cTn id="188" dur="1" fill="hold">
                                          <p:stCondLst>
                                            <p:cond delay="0"/>
                                          </p:stCondLst>
                                        </p:cTn>
                                        <p:tgtEl>
                                          <p:spTgt spid="89"/>
                                        </p:tgtEl>
                                        <p:attrNameLst>
                                          <p:attrName>style.visibility</p:attrName>
                                        </p:attrNameLst>
                                      </p:cBhvr>
                                      <p:to>
                                        <p:strVal val="visible"/>
                                      </p:to>
                                    </p:set>
                                    <p:animEffect transition="in" filter="wipe(left)">
                                      <p:cBhvr>
                                        <p:cTn id="189" dur="500"/>
                                        <p:tgtEl>
                                          <p:spTgt spid="89"/>
                                        </p:tgtEl>
                                      </p:cBhvr>
                                    </p:animEffect>
                                  </p:childTnLst>
                                </p:cTn>
                              </p:par>
                            </p:childTnLst>
                          </p:cTn>
                        </p:par>
                        <p:par>
                          <p:cTn id="190" fill="hold">
                            <p:stCondLst>
                              <p:cond delay="13750"/>
                            </p:stCondLst>
                            <p:childTnLst>
                              <p:par>
                                <p:cTn id="191" presetID="22" presetClass="entr" presetSubtype="8" fill="hold" grpId="0" nodeType="afterEffect">
                                  <p:stCondLst>
                                    <p:cond delay="0"/>
                                  </p:stCondLst>
                                  <p:childTnLst>
                                    <p:set>
                                      <p:cBhvr>
                                        <p:cTn id="192" dur="1" fill="hold">
                                          <p:stCondLst>
                                            <p:cond delay="0"/>
                                          </p:stCondLst>
                                        </p:cTn>
                                        <p:tgtEl>
                                          <p:spTgt spid="87"/>
                                        </p:tgtEl>
                                        <p:attrNameLst>
                                          <p:attrName>style.visibility</p:attrName>
                                        </p:attrNameLst>
                                      </p:cBhvr>
                                      <p:to>
                                        <p:strVal val="visible"/>
                                      </p:to>
                                    </p:set>
                                    <p:animEffect transition="in" filter="wipe(left)">
                                      <p:cBhvr>
                                        <p:cTn id="193" dur="500"/>
                                        <p:tgtEl>
                                          <p:spTgt spid="87"/>
                                        </p:tgtEl>
                                      </p:cBhvr>
                                    </p:animEffect>
                                  </p:childTnLst>
                                </p:cTn>
                              </p:par>
                              <p:par>
                                <p:cTn id="194" presetID="22" presetClass="entr" presetSubtype="8" fill="hold" grpId="0" nodeType="withEffect">
                                  <p:stCondLst>
                                    <p:cond delay="0"/>
                                  </p:stCondLst>
                                  <p:childTnLst>
                                    <p:set>
                                      <p:cBhvr>
                                        <p:cTn id="195" dur="1" fill="hold">
                                          <p:stCondLst>
                                            <p:cond delay="0"/>
                                          </p:stCondLst>
                                        </p:cTn>
                                        <p:tgtEl>
                                          <p:spTgt spid="90"/>
                                        </p:tgtEl>
                                        <p:attrNameLst>
                                          <p:attrName>style.visibility</p:attrName>
                                        </p:attrNameLst>
                                      </p:cBhvr>
                                      <p:to>
                                        <p:strVal val="visible"/>
                                      </p:to>
                                    </p:set>
                                    <p:animEffect transition="in" filter="wipe(left)">
                                      <p:cBhvr>
                                        <p:cTn id="196"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9" grpId="0" animBg="1"/>
      <p:bldP spid="20" grpId="0" animBg="1"/>
      <p:bldP spid="36" grpId="0" animBg="1"/>
      <p:bldP spid="37" grpId="0" animBg="1"/>
      <p:bldP spid="42" grpId="0" animBg="1"/>
      <p:bldP spid="43" grpId="0" animBg="1"/>
      <p:bldP spid="44" grpId="0" animBg="1"/>
      <p:bldP spid="45" grpId="0" animBg="1"/>
      <p:bldP spid="63" grpId="0" animBg="1"/>
      <p:bldP spid="64" grpId="0" animBg="1"/>
      <p:bldP spid="65" grpId="0" animBg="1"/>
      <p:bldP spid="66" grpId="0"/>
      <p:bldP spid="67" grpId="0" animBg="1"/>
      <p:bldP spid="68" grpId="0" animBg="1"/>
      <p:bldP spid="69" grpId="0" animBg="1"/>
      <p:bldP spid="70" grpId="0"/>
      <p:bldP spid="72" grpId="0" animBg="1"/>
      <p:bldP spid="73" grpId="0" animBg="1"/>
      <p:bldP spid="74" grpId="0" animBg="1"/>
      <p:bldP spid="75" grpId="0"/>
      <p:bldP spid="77" grpId="0" animBg="1"/>
      <p:bldP spid="78" grpId="0" animBg="1"/>
      <p:bldP spid="79" grpId="0" animBg="1"/>
      <p:bldP spid="80" grpId="0"/>
      <p:bldP spid="82" grpId="0" animBg="1"/>
      <p:bldP spid="83" grpId="0" animBg="1"/>
      <p:bldP spid="84" grpId="0" animBg="1"/>
      <p:bldP spid="85" grpId="0"/>
      <p:bldP spid="87" grpId="0" animBg="1"/>
      <p:bldP spid="88" grpId="0" animBg="1"/>
      <p:bldP spid="89" grpId="0" animBg="1"/>
      <p:bldP spid="90" grpId="0"/>
      <p:bldP spid="9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46" name="Freeform: Shape 45">
            <a:extLst>
              <a:ext uri="{FF2B5EF4-FFF2-40B4-BE49-F238E27FC236}">
                <a16:creationId xmlns="" xmlns:a16="http://schemas.microsoft.com/office/drawing/2014/main" id="{DE55BE05-3EB1-4FA5-A10B-CB5350102640}"/>
              </a:ext>
            </a:extLst>
          </p:cNvPr>
          <p:cNvSpPr/>
          <p:nvPr/>
        </p:nvSpPr>
        <p:spPr>
          <a:xfrm>
            <a:off x="5082362" y="2158409"/>
            <a:ext cx="2049801" cy="2851094"/>
          </a:xfrm>
          <a:custGeom>
            <a:avLst/>
            <a:gdLst>
              <a:gd name="connsiteX0" fmla="*/ 1039178 w 2049801"/>
              <a:gd name="connsiteY0" fmla="*/ 0 h 2851094"/>
              <a:gd name="connsiteX1" fmla="*/ 1066803 w 2049801"/>
              <a:gd name="connsiteY1" fmla="*/ 1475 h 2851094"/>
              <a:gd name="connsiteX2" fmla="*/ 1066803 w 2049801"/>
              <a:gd name="connsiteY2" fmla="*/ 16540 h 2851094"/>
              <a:gd name="connsiteX3" fmla="*/ 1169842 w 2049801"/>
              <a:gd name="connsiteY3" fmla="*/ 30939 h 2851094"/>
              <a:gd name="connsiteX4" fmla="*/ 2003644 w 2049801"/>
              <a:gd name="connsiteY4" fmla="*/ 748367 h 2851094"/>
              <a:gd name="connsiteX5" fmla="*/ 2010452 w 2049801"/>
              <a:gd name="connsiteY5" fmla="*/ 776177 h 2851094"/>
              <a:gd name="connsiteX6" fmla="*/ 2018455 w 2049801"/>
              <a:gd name="connsiteY6" fmla="*/ 776177 h 2851094"/>
              <a:gd name="connsiteX7" fmla="*/ 2038266 w 2049801"/>
              <a:gd name="connsiteY7" fmla="*/ 871870 h 2851094"/>
              <a:gd name="connsiteX8" fmla="*/ 2027540 w 2049801"/>
              <a:gd name="connsiteY8" fmla="*/ 871870 h 2851094"/>
              <a:gd name="connsiteX9" fmla="*/ 2041731 w 2049801"/>
              <a:gd name="connsiteY9" fmla="*/ 949186 h 2851094"/>
              <a:gd name="connsiteX10" fmla="*/ 2049801 w 2049801"/>
              <a:gd name="connsiteY10" fmla="*/ 1082065 h 2851094"/>
              <a:gd name="connsiteX11" fmla="*/ 1782867 w 2049801"/>
              <a:gd name="connsiteY11" fmla="*/ 1808699 h 2851094"/>
              <a:gd name="connsiteX12" fmla="*/ 1755328 w 2049801"/>
              <a:gd name="connsiteY12" fmla="*/ 1839321 h 2851094"/>
              <a:gd name="connsiteX13" fmla="*/ 1718231 w 2049801"/>
              <a:gd name="connsiteY13" fmla="*/ 1872132 h 2851094"/>
              <a:gd name="connsiteX14" fmla="*/ 1634326 w 2049801"/>
              <a:gd name="connsiteY14" fmla="*/ 1962328 h 2851094"/>
              <a:gd name="connsiteX15" fmla="*/ 1592012 w 2049801"/>
              <a:gd name="connsiteY15" fmla="*/ 2001040 h 2851094"/>
              <a:gd name="connsiteX16" fmla="*/ 1580746 w 2049801"/>
              <a:gd name="connsiteY16" fmla="*/ 2009554 h 2851094"/>
              <a:gd name="connsiteX17" fmla="*/ 1597496 w 2049801"/>
              <a:gd name="connsiteY17" fmla="*/ 2009554 h 2851094"/>
              <a:gd name="connsiteX18" fmla="*/ 1549964 w 2049801"/>
              <a:gd name="connsiteY18" fmla="*/ 2072447 h 2851094"/>
              <a:gd name="connsiteX19" fmla="*/ 1431589 w 2049801"/>
              <a:gd name="connsiteY19" fmla="*/ 2297710 h 2851094"/>
              <a:gd name="connsiteX20" fmla="*/ 1421032 w 2049801"/>
              <a:gd name="connsiteY20" fmla="*/ 2330715 h 2851094"/>
              <a:gd name="connsiteX21" fmla="*/ 1378817 w 2049801"/>
              <a:gd name="connsiteY21" fmla="*/ 2430326 h 2851094"/>
              <a:gd name="connsiteX22" fmla="*/ 1296886 w 2049801"/>
              <a:gd name="connsiteY22" fmla="*/ 2807336 h 2851094"/>
              <a:gd name="connsiteX23" fmla="*/ 1295158 w 2049801"/>
              <a:gd name="connsiteY23" fmla="*/ 2844697 h 2851094"/>
              <a:gd name="connsiteX24" fmla="*/ 1286850 w 2049801"/>
              <a:gd name="connsiteY24" fmla="*/ 2851094 h 2851094"/>
              <a:gd name="connsiteX25" fmla="*/ 981738 w 2049801"/>
              <a:gd name="connsiteY25" fmla="*/ 2851094 h 2851094"/>
              <a:gd name="connsiteX26" fmla="*/ 981738 w 2049801"/>
              <a:gd name="connsiteY26" fmla="*/ 2849528 h 2851094"/>
              <a:gd name="connsiteX27" fmla="*/ 753853 w 2049801"/>
              <a:gd name="connsiteY27" fmla="*/ 2849528 h 2851094"/>
              <a:gd name="connsiteX28" fmla="*/ 751655 w 2049801"/>
              <a:gd name="connsiteY28" fmla="*/ 2802018 h 2851094"/>
              <a:gd name="connsiteX29" fmla="*/ 721621 w 2049801"/>
              <a:gd name="connsiteY29" fmla="*/ 2608024 h 2851094"/>
              <a:gd name="connsiteX30" fmla="*/ 716231 w 2049801"/>
              <a:gd name="connsiteY30" fmla="*/ 2589015 h 2851094"/>
              <a:gd name="connsiteX31" fmla="*/ 695417 w 2049801"/>
              <a:gd name="connsiteY31" fmla="*/ 2486157 h 2851094"/>
              <a:gd name="connsiteX32" fmla="*/ 459210 w 2049801"/>
              <a:gd name="connsiteY32" fmla="*/ 2021508 h 2851094"/>
              <a:gd name="connsiteX33" fmla="*/ 448889 w 2049801"/>
              <a:gd name="connsiteY33" fmla="*/ 2009554 h 2851094"/>
              <a:gd name="connsiteX34" fmla="*/ 469055 w 2049801"/>
              <a:gd name="connsiteY34" fmla="*/ 2009554 h 2851094"/>
              <a:gd name="connsiteX35" fmla="*/ 457789 w 2049801"/>
              <a:gd name="connsiteY35" fmla="*/ 2001040 h 2851094"/>
              <a:gd name="connsiteX36" fmla="*/ 380435 w 2049801"/>
              <a:gd name="connsiteY36" fmla="*/ 1930270 h 2851094"/>
              <a:gd name="connsiteX37" fmla="*/ 369377 w 2049801"/>
              <a:gd name="connsiteY37" fmla="*/ 1917463 h 2851094"/>
              <a:gd name="connsiteX38" fmla="*/ 333762 w 2049801"/>
              <a:gd name="connsiteY38" fmla="*/ 1883008 h 2851094"/>
              <a:gd name="connsiteX39" fmla="*/ 266934 w 2049801"/>
              <a:gd name="connsiteY39" fmla="*/ 1808699 h 2851094"/>
              <a:gd name="connsiteX40" fmla="*/ 0 w 2049801"/>
              <a:gd name="connsiteY40" fmla="*/ 1082065 h 2851094"/>
              <a:gd name="connsiteX41" fmla="*/ 8070 w 2049801"/>
              <a:gd name="connsiteY41" fmla="*/ 949186 h 2851094"/>
              <a:gd name="connsiteX42" fmla="*/ 22261 w 2049801"/>
              <a:gd name="connsiteY42" fmla="*/ 871870 h 2851094"/>
              <a:gd name="connsiteX43" fmla="*/ 21367 w 2049801"/>
              <a:gd name="connsiteY43" fmla="*/ 871870 h 2851094"/>
              <a:gd name="connsiteX44" fmla="*/ 42479 w 2049801"/>
              <a:gd name="connsiteY44" fmla="*/ 775047 h 2851094"/>
              <a:gd name="connsiteX45" fmla="*/ 173794 w 2049801"/>
              <a:gd name="connsiteY45" fmla="*/ 486331 h 2851094"/>
              <a:gd name="connsiteX46" fmla="*/ 224871 w 2049801"/>
              <a:gd name="connsiteY46" fmla="*/ 414136 h 2851094"/>
              <a:gd name="connsiteX47" fmla="*/ 240593 w 2049801"/>
              <a:gd name="connsiteY47" fmla="*/ 393597 h 2851094"/>
              <a:gd name="connsiteX48" fmla="*/ 256082 w 2049801"/>
              <a:gd name="connsiteY48" fmla="*/ 375584 h 2851094"/>
              <a:gd name="connsiteX49" fmla="*/ 350304 w 2049801"/>
              <a:gd name="connsiteY49" fmla="*/ 282492 h 2851094"/>
              <a:gd name="connsiteX50" fmla="*/ 878700 w 2049801"/>
              <a:gd name="connsiteY50" fmla="*/ 30939 h 2851094"/>
              <a:gd name="connsiteX51" fmla="*/ 981739 w 2049801"/>
              <a:gd name="connsiteY51" fmla="*/ 16540 h 2851094"/>
              <a:gd name="connsiteX52" fmla="*/ 981739 w 2049801"/>
              <a:gd name="connsiteY52" fmla="*/ 3066 h 2851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49801" h="2851094">
                <a:moveTo>
                  <a:pt x="1039178" y="0"/>
                </a:moveTo>
                <a:lnTo>
                  <a:pt x="1066803" y="1475"/>
                </a:lnTo>
                <a:lnTo>
                  <a:pt x="1066803" y="16540"/>
                </a:lnTo>
                <a:lnTo>
                  <a:pt x="1169842" y="30939"/>
                </a:lnTo>
                <a:cubicBezTo>
                  <a:pt x="1574003" y="106660"/>
                  <a:pt x="1896803" y="386882"/>
                  <a:pt x="2003644" y="748367"/>
                </a:cubicBezTo>
                <a:lnTo>
                  <a:pt x="2010452" y="776177"/>
                </a:lnTo>
                <a:lnTo>
                  <a:pt x="2018455" y="776177"/>
                </a:lnTo>
                <a:lnTo>
                  <a:pt x="2038266" y="871870"/>
                </a:lnTo>
                <a:lnTo>
                  <a:pt x="2027540" y="871870"/>
                </a:lnTo>
                <a:lnTo>
                  <a:pt x="2041731" y="949186"/>
                </a:lnTo>
                <a:cubicBezTo>
                  <a:pt x="2047067" y="992876"/>
                  <a:pt x="2049801" y="1037205"/>
                  <a:pt x="2049801" y="1082065"/>
                </a:cubicBezTo>
                <a:cubicBezTo>
                  <a:pt x="2049801" y="1351227"/>
                  <a:pt x="1951395" y="1601277"/>
                  <a:pt x="1782867" y="1808699"/>
                </a:cubicBezTo>
                <a:lnTo>
                  <a:pt x="1755328" y="1839321"/>
                </a:lnTo>
                <a:lnTo>
                  <a:pt x="1718231" y="1872132"/>
                </a:lnTo>
                <a:lnTo>
                  <a:pt x="1634326" y="1962328"/>
                </a:lnTo>
                <a:lnTo>
                  <a:pt x="1592012" y="2001040"/>
                </a:lnTo>
                <a:lnTo>
                  <a:pt x="1580746" y="2009554"/>
                </a:lnTo>
                <a:lnTo>
                  <a:pt x="1597496" y="2009554"/>
                </a:lnTo>
                <a:lnTo>
                  <a:pt x="1549964" y="2072447"/>
                </a:lnTo>
                <a:cubicBezTo>
                  <a:pt x="1501842" y="2143657"/>
                  <a:pt x="1462034" y="2219026"/>
                  <a:pt x="1431589" y="2297710"/>
                </a:cubicBezTo>
                <a:lnTo>
                  <a:pt x="1421032" y="2330715"/>
                </a:lnTo>
                <a:lnTo>
                  <a:pt x="1378817" y="2430326"/>
                </a:lnTo>
                <a:cubicBezTo>
                  <a:pt x="1337325" y="2548196"/>
                  <a:pt x="1309229" y="2674829"/>
                  <a:pt x="1296886" y="2807336"/>
                </a:cubicBezTo>
                <a:lnTo>
                  <a:pt x="1295158" y="2844697"/>
                </a:lnTo>
                <a:lnTo>
                  <a:pt x="1286850" y="2851094"/>
                </a:lnTo>
                <a:lnTo>
                  <a:pt x="981738" y="2851094"/>
                </a:lnTo>
                <a:lnTo>
                  <a:pt x="981738" y="2849528"/>
                </a:lnTo>
                <a:lnTo>
                  <a:pt x="753853" y="2849528"/>
                </a:lnTo>
                <a:lnTo>
                  <a:pt x="751655" y="2802018"/>
                </a:lnTo>
                <a:cubicBezTo>
                  <a:pt x="745484" y="2735765"/>
                  <a:pt x="735374" y="2670980"/>
                  <a:pt x="721621" y="2608024"/>
                </a:cubicBezTo>
                <a:lnTo>
                  <a:pt x="716231" y="2589015"/>
                </a:lnTo>
                <a:lnTo>
                  <a:pt x="695417" y="2486157"/>
                </a:lnTo>
                <a:cubicBezTo>
                  <a:pt x="652284" y="2321871"/>
                  <a:pt x="571333" y="2164171"/>
                  <a:pt x="459210" y="2021508"/>
                </a:cubicBezTo>
                <a:lnTo>
                  <a:pt x="448889" y="2009554"/>
                </a:lnTo>
                <a:lnTo>
                  <a:pt x="469055" y="2009554"/>
                </a:lnTo>
                <a:lnTo>
                  <a:pt x="457789" y="2001040"/>
                </a:lnTo>
                <a:lnTo>
                  <a:pt x="380435" y="1930270"/>
                </a:lnTo>
                <a:lnTo>
                  <a:pt x="369377" y="1917463"/>
                </a:lnTo>
                <a:lnTo>
                  <a:pt x="333762" y="1883008"/>
                </a:lnTo>
                <a:lnTo>
                  <a:pt x="266934" y="1808699"/>
                </a:lnTo>
                <a:cubicBezTo>
                  <a:pt x="98406" y="1601277"/>
                  <a:pt x="0" y="1351227"/>
                  <a:pt x="0" y="1082065"/>
                </a:cubicBezTo>
                <a:cubicBezTo>
                  <a:pt x="0" y="1037205"/>
                  <a:pt x="2734" y="992876"/>
                  <a:pt x="8070" y="949186"/>
                </a:cubicBezTo>
                <a:lnTo>
                  <a:pt x="22261" y="871870"/>
                </a:lnTo>
                <a:lnTo>
                  <a:pt x="21367" y="871870"/>
                </a:lnTo>
                <a:lnTo>
                  <a:pt x="42479" y="775047"/>
                </a:lnTo>
                <a:cubicBezTo>
                  <a:pt x="72972" y="671426"/>
                  <a:pt x="117530" y="574356"/>
                  <a:pt x="173794" y="486331"/>
                </a:cubicBezTo>
                <a:lnTo>
                  <a:pt x="224871" y="414136"/>
                </a:lnTo>
                <a:lnTo>
                  <a:pt x="240593" y="393597"/>
                </a:lnTo>
                <a:lnTo>
                  <a:pt x="256082" y="375584"/>
                </a:lnTo>
                <a:lnTo>
                  <a:pt x="350304" y="282492"/>
                </a:lnTo>
                <a:cubicBezTo>
                  <a:pt x="494880" y="157785"/>
                  <a:pt x="676620" y="68800"/>
                  <a:pt x="878700" y="30939"/>
                </a:cubicBezTo>
                <a:lnTo>
                  <a:pt x="981739" y="16540"/>
                </a:lnTo>
                <a:lnTo>
                  <a:pt x="981739" y="3066"/>
                </a:lnTo>
                <a:close/>
              </a:path>
            </a:pathLst>
          </a:custGeom>
          <a:blipFill>
            <a:blip r:embed="rId3"/>
            <a:stretch>
              <a:fillRect/>
            </a:stretch>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6595E"/>
              </a:solidFill>
            </a:endParaRPr>
          </a:p>
        </p:txBody>
      </p:sp>
      <p:sp>
        <p:nvSpPr>
          <p:cNvPr id="7" name="TextBox 6"/>
          <p:cNvSpPr txBox="1"/>
          <p:nvPr/>
        </p:nvSpPr>
        <p:spPr>
          <a:xfrm>
            <a:off x="3341511" y="258228"/>
            <a:ext cx="5508978" cy="2431435"/>
          </a:xfrm>
          <a:prstGeom prst="rect">
            <a:avLst/>
          </a:prstGeom>
          <a:noFill/>
        </p:spPr>
        <p:txBody>
          <a:bodyPr wrap="square" rtlCol="0">
            <a:spAutoFit/>
          </a:bodyPr>
          <a:lstStyle/>
          <a:p>
            <a:pPr algn="ctr"/>
            <a:r>
              <a:rPr lang="en-US" sz="3400" b="1" dirty="0"/>
              <a:t>For whom these </a:t>
            </a:r>
            <a:r>
              <a:rPr lang="en-US" sz="3400" b="1" dirty="0" smtClean="0"/>
              <a:t>questions/issues </a:t>
            </a:r>
            <a:r>
              <a:rPr lang="en-US" sz="3400" b="1" dirty="0"/>
              <a:t>are important?</a:t>
            </a:r>
            <a:endParaRPr lang="en-US" sz="3400" dirty="0"/>
          </a:p>
          <a:p>
            <a:pPr algn="ctr"/>
            <a:endParaRPr lang="en-US" sz="4400" b="1" dirty="0" smtClean="0">
              <a:solidFill>
                <a:srgbClr val="56595E"/>
              </a:solidFill>
              <a:latin typeface="Candara" panose="020E0502030303020204" pitchFamily="34" charset="0"/>
            </a:endParaRPr>
          </a:p>
        </p:txBody>
      </p:sp>
      <p:sp>
        <p:nvSpPr>
          <p:cNvPr id="11" name="Freeform: Shape 10">
            <a:extLst>
              <a:ext uri="{FF2B5EF4-FFF2-40B4-BE49-F238E27FC236}">
                <a16:creationId xmlns="" xmlns:a16="http://schemas.microsoft.com/office/drawing/2014/main" id="{C5F493F6-DB06-4F8A-AE5A-3010B135EE9B}"/>
              </a:ext>
            </a:extLst>
          </p:cNvPr>
          <p:cNvSpPr/>
          <p:nvPr/>
        </p:nvSpPr>
        <p:spPr>
          <a:xfrm>
            <a:off x="4737432" y="1801414"/>
            <a:ext cx="1326669" cy="1133172"/>
          </a:xfrm>
          <a:custGeom>
            <a:avLst/>
            <a:gdLst>
              <a:gd name="connsiteX0" fmla="*/ 1326669 w 1326669"/>
              <a:gd name="connsiteY0" fmla="*/ 0 h 1133172"/>
              <a:gd name="connsiteX1" fmla="*/ 1326669 w 1326669"/>
              <a:gd name="connsiteY1" fmla="*/ 373535 h 1133172"/>
              <a:gd name="connsiteX2" fmla="*/ 1223630 w 1326669"/>
              <a:gd name="connsiteY2" fmla="*/ 387934 h 1133172"/>
              <a:gd name="connsiteX3" fmla="*/ 389828 w 1326669"/>
              <a:gd name="connsiteY3" fmla="*/ 1105362 h 1133172"/>
              <a:gd name="connsiteX4" fmla="*/ 383020 w 1326669"/>
              <a:gd name="connsiteY4" fmla="*/ 1133172 h 1133172"/>
              <a:gd name="connsiteX5" fmla="*/ 0 w 1326669"/>
              <a:gd name="connsiteY5" fmla="*/ 1133172 h 1133172"/>
              <a:gd name="connsiteX6" fmla="*/ 247 w 1326669"/>
              <a:gd name="connsiteY6" fmla="*/ 1128678 h 1133172"/>
              <a:gd name="connsiteX7" fmla="*/ 1242047 w 1326669"/>
              <a:gd name="connsiteY7" fmla="*/ 10382 h 11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6669" h="1133172">
                <a:moveTo>
                  <a:pt x="1326669" y="0"/>
                </a:moveTo>
                <a:lnTo>
                  <a:pt x="1326669" y="373535"/>
                </a:lnTo>
                <a:lnTo>
                  <a:pt x="1223630" y="387934"/>
                </a:lnTo>
                <a:cubicBezTo>
                  <a:pt x="819469" y="463655"/>
                  <a:pt x="496669" y="743877"/>
                  <a:pt x="389828" y="1105362"/>
                </a:cubicBezTo>
                <a:lnTo>
                  <a:pt x="383020" y="1133172"/>
                </a:lnTo>
                <a:lnTo>
                  <a:pt x="0" y="1133172"/>
                </a:lnTo>
                <a:lnTo>
                  <a:pt x="247" y="1128678"/>
                </a:lnTo>
                <a:cubicBezTo>
                  <a:pt x="61716" y="572309"/>
                  <a:pt x="574334" y="120216"/>
                  <a:pt x="1242047" y="10382"/>
                </a:cubicBezTo>
                <a:close/>
              </a:path>
            </a:pathLst>
          </a:custGeom>
          <a:solidFill>
            <a:schemeClr val="tx1">
              <a:alpha val="65000"/>
            </a:schemeClr>
          </a:solidFill>
          <a:ln w="31750">
            <a:solidFill>
              <a:srgbClr val="FF2B2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6595E"/>
              </a:solidFill>
            </a:endParaRPr>
          </a:p>
        </p:txBody>
      </p:sp>
      <p:sp>
        <p:nvSpPr>
          <p:cNvPr id="13" name="Freeform: Shape 12">
            <a:extLst>
              <a:ext uri="{FF2B5EF4-FFF2-40B4-BE49-F238E27FC236}">
                <a16:creationId xmlns="" xmlns:a16="http://schemas.microsoft.com/office/drawing/2014/main" id="{AD17C933-7B13-4AB6-98FA-1A532CEFDBA4}"/>
              </a:ext>
            </a:extLst>
          </p:cNvPr>
          <p:cNvSpPr/>
          <p:nvPr/>
        </p:nvSpPr>
        <p:spPr>
          <a:xfrm flipH="1">
            <a:off x="6149165" y="1801414"/>
            <a:ext cx="1326669" cy="1133172"/>
          </a:xfrm>
          <a:custGeom>
            <a:avLst/>
            <a:gdLst>
              <a:gd name="connsiteX0" fmla="*/ 1326669 w 1326669"/>
              <a:gd name="connsiteY0" fmla="*/ 0 h 1133172"/>
              <a:gd name="connsiteX1" fmla="*/ 1326669 w 1326669"/>
              <a:gd name="connsiteY1" fmla="*/ 373535 h 1133172"/>
              <a:gd name="connsiteX2" fmla="*/ 1223630 w 1326669"/>
              <a:gd name="connsiteY2" fmla="*/ 387934 h 1133172"/>
              <a:gd name="connsiteX3" fmla="*/ 389828 w 1326669"/>
              <a:gd name="connsiteY3" fmla="*/ 1105362 h 1133172"/>
              <a:gd name="connsiteX4" fmla="*/ 383020 w 1326669"/>
              <a:gd name="connsiteY4" fmla="*/ 1133172 h 1133172"/>
              <a:gd name="connsiteX5" fmla="*/ 0 w 1326669"/>
              <a:gd name="connsiteY5" fmla="*/ 1133172 h 1133172"/>
              <a:gd name="connsiteX6" fmla="*/ 247 w 1326669"/>
              <a:gd name="connsiteY6" fmla="*/ 1128678 h 1133172"/>
              <a:gd name="connsiteX7" fmla="*/ 1242047 w 1326669"/>
              <a:gd name="connsiteY7" fmla="*/ 10382 h 113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6669" h="1133172">
                <a:moveTo>
                  <a:pt x="1326669" y="0"/>
                </a:moveTo>
                <a:lnTo>
                  <a:pt x="1326669" y="373535"/>
                </a:lnTo>
                <a:lnTo>
                  <a:pt x="1223630" y="387934"/>
                </a:lnTo>
                <a:cubicBezTo>
                  <a:pt x="819469" y="463655"/>
                  <a:pt x="496669" y="743877"/>
                  <a:pt x="389828" y="1105362"/>
                </a:cubicBezTo>
                <a:lnTo>
                  <a:pt x="383020" y="1133172"/>
                </a:lnTo>
                <a:lnTo>
                  <a:pt x="0" y="1133172"/>
                </a:lnTo>
                <a:lnTo>
                  <a:pt x="247" y="1128678"/>
                </a:lnTo>
                <a:cubicBezTo>
                  <a:pt x="61716" y="572309"/>
                  <a:pt x="574334" y="120216"/>
                  <a:pt x="1242047" y="10382"/>
                </a:cubicBezTo>
                <a:close/>
              </a:path>
            </a:pathLst>
          </a:custGeom>
          <a:solidFill>
            <a:schemeClr val="tx1">
              <a:alpha val="65000"/>
            </a:schemeClr>
          </a:solidFill>
          <a:ln w="31750">
            <a:solidFill>
              <a:srgbClr val="85C40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6595E"/>
              </a:solidFill>
            </a:endParaRPr>
          </a:p>
        </p:txBody>
      </p:sp>
      <p:sp>
        <p:nvSpPr>
          <p:cNvPr id="19" name="Freeform: Shape 18">
            <a:extLst>
              <a:ext uri="{FF2B5EF4-FFF2-40B4-BE49-F238E27FC236}">
                <a16:creationId xmlns="" xmlns:a16="http://schemas.microsoft.com/office/drawing/2014/main" id="{5ED99269-2264-4BAB-88E8-87426B008CEE}"/>
              </a:ext>
            </a:extLst>
          </p:cNvPr>
          <p:cNvSpPr/>
          <p:nvPr/>
        </p:nvSpPr>
        <p:spPr>
          <a:xfrm>
            <a:off x="4705533" y="3030279"/>
            <a:ext cx="845884" cy="1137684"/>
          </a:xfrm>
          <a:custGeom>
            <a:avLst/>
            <a:gdLst>
              <a:gd name="connsiteX0" fmla="*/ 27889 w 845884"/>
              <a:gd name="connsiteY0" fmla="*/ 0 h 1137684"/>
              <a:gd name="connsiteX1" fmla="*/ 399090 w 845884"/>
              <a:gd name="connsiteY1" fmla="*/ 0 h 1137684"/>
              <a:gd name="connsiteX2" fmla="*/ 384899 w 845884"/>
              <a:gd name="connsiteY2" fmla="*/ 77316 h 1137684"/>
              <a:gd name="connsiteX3" fmla="*/ 376829 w 845884"/>
              <a:gd name="connsiteY3" fmla="*/ 210195 h 1137684"/>
              <a:gd name="connsiteX4" fmla="*/ 834618 w 845884"/>
              <a:gd name="connsiteY4" fmla="*/ 1129170 h 1137684"/>
              <a:gd name="connsiteX5" fmla="*/ 845884 w 845884"/>
              <a:gd name="connsiteY5" fmla="*/ 1137684 h 1137684"/>
              <a:gd name="connsiteX6" fmla="*/ 310824 w 845884"/>
              <a:gd name="connsiteY6" fmla="*/ 1137684 h 1137684"/>
              <a:gd name="connsiteX7" fmla="*/ 288363 w 845884"/>
              <a:gd name="connsiteY7" fmla="*/ 1111500 h 1137684"/>
              <a:gd name="connsiteX8" fmla="*/ 0 w 845884"/>
              <a:gd name="connsiteY8" fmla="*/ 262102 h 1137684"/>
              <a:gd name="connsiteX9" fmla="*/ 12558 w 845884"/>
              <a:gd name="connsiteY9" fmla="*/ 75223 h 113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5884" h="1137684">
                <a:moveTo>
                  <a:pt x="27889" y="0"/>
                </a:moveTo>
                <a:lnTo>
                  <a:pt x="399090" y="0"/>
                </a:lnTo>
                <a:lnTo>
                  <a:pt x="384899" y="77316"/>
                </a:lnTo>
                <a:cubicBezTo>
                  <a:pt x="379563" y="121006"/>
                  <a:pt x="376829" y="165335"/>
                  <a:pt x="376829" y="210195"/>
                </a:cubicBezTo>
                <a:cubicBezTo>
                  <a:pt x="376829" y="569077"/>
                  <a:pt x="551773" y="893984"/>
                  <a:pt x="834618" y="1129170"/>
                </a:cubicBezTo>
                <a:lnTo>
                  <a:pt x="845884" y="1137684"/>
                </a:lnTo>
                <a:lnTo>
                  <a:pt x="310824" y="1137684"/>
                </a:lnTo>
                <a:lnTo>
                  <a:pt x="288363" y="1111500"/>
                </a:lnTo>
                <a:cubicBezTo>
                  <a:pt x="106777" y="871787"/>
                  <a:pt x="0" y="578651"/>
                  <a:pt x="0" y="262102"/>
                </a:cubicBezTo>
                <a:cubicBezTo>
                  <a:pt x="0" y="198793"/>
                  <a:pt x="4271" y="136419"/>
                  <a:pt x="12558" y="75223"/>
                </a:cubicBezTo>
                <a:close/>
              </a:path>
            </a:pathLst>
          </a:custGeom>
          <a:solidFill>
            <a:schemeClr val="tx1">
              <a:alpha val="65000"/>
            </a:schemeClr>
          </a:solidFill>
          <a:ln w="31750">
            <a:solidFill>
              <a:srgbClr val="3EB8C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6595E"/>
              </a:solidFill>
            </a:endParaRPr>
          </a:p>
        </p:txBody>
      </p:sp>
      <p:sp>
        <p:nvSpPr>
          <p:cNvPr id="20" name="Freeform: Shape 19">
            <a:extLst>
              <a:ext uri="{FF2B5EF4-FFF2-40B4-BE49-F238E27FC236}">
                <a16:creationId xmlns="" xmlns:a16="http://schemas.microsoft.com/office/drawing/2014/main" id="{9E08B264-C671-4719-BED2-27D89AC442FC}"/>
              </a:ext>
            </a:extLst>
          </p:cNvPr>
          <p:cNvSpPr/>
          <p:nvPr/>
        </p:nvSpPr>
        <p:spPr>
          <a:xfrm flipH="1">
            <a:off x="6663108" y="3030279"/>
            <a:ext cx="845884" cy="1137684"/>
          </a:xfrm>
          <a:custGeom>
            <a:avLst/>
            <a:gdLst>
              <a:gd name="connsiteX0" fmla="*/ 27889 w 845884"/>
              <a:gd name="connsiteY0" fmla="*/ 0 h 1137684"/>
              <a:gd name="connsiteX1" fmla="*/ 399090 w 845884"/>
              <a:gd name="connsiteY1" fmla="*/ 0 h 1137684"/>
              <a:gd name="connsiteX2" fmla="*/ 384899 w 845884"/>
              <a:gd name="connsiteY2" fmla="*/ 77316 h 1137684"/>
              <a:gd name="connsiteX3" fmla="*/ 376829 w 845884"/>
              <a:gd name="connsiteY3" fmla="*/ 210195 h 1137684"/>
              <a:gd name="connsiteX4" fmla="*/ 834618 w 845884"/>
              <a:gd name="connsiteY4" fmla="*/ 1129170 h 1137684"/>
              <a:gd name="connsiteX5" fmla="*/ 845884 w 845884"/>
              <a:gd name="connsiteY5" fmla="*/ 1137684 h 1137684"/>
              <a:gd name="connsiteX6" fmla="*/ 310824 w 845884"/>
              <a:gd name="connsiteY6" fmla="*/ 1137684 h 1137684"/>
              <a:gd name="connsiteX7" fmla="*/ 288363 w 845884"/>
              <a:gd name="connsiteY7" fmla="*/ 1111500 h 1137684"/>
              <a:gd name="connsiteX8" fmla="*/ 0 w 845884"/>
              <a:gd name="connsiteY8" fmla="*/ 262102 h 1137684"/>
              <a:gd name="connsiteX9" fmla="*/ 12558 w 845884"/>
              <a:gd name="connsiteY9" fmla="*/ 75223 h 113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5884" h="1137684">
                <a:moveTo>
                  <a:pt x="27889" y="0"/>
                </a:moveTo>
                <a:lnTo>
                  <a:pt x="399090" y="0"/>
                </a:lnTo>
                <a:lnTo>
                  <a:pt x="384899" y="77316"/>
                </a:lnTo>
                <a:cubicBezTo>
                  <a:pt x="379563" y="121006"/>
                  <a:pt x="376829" y="165335"/>
                  <a:pt x="376829" y="210195"/>
                </a:cubicBezTo>
                <a:cubicBezTo>
                  <a:pt x="376829" y="569077"/>
                  <a:pt x="551773" y="893984"/>
                  <a:pt x="834618" y="1129170"/>
                </a:cubicBezTo>
                <a:lnTo>
                  <a:pt x="845884" y="1137684"/>
                </a:lnTo>
                <a:lnTo>
                  <a:pt x="310824" y="1137684"/>
                </a:lnTo>
                <a:lnTo>
                  <a:pt x="288363" y="1111500"/>
                </a:lnTo>
                <a:cubicBezTo>
                  <a:pt x="106777" y="871787"/>
                  <a:pt x="0" y="578651"/>
                  <a:pt x="0" y="262102"/>
                </a:cubicBezTo>
                <a:cubicBezTo>
                  <a:pt x="0" y="198793"/>
                  <a:pt x="4271" y="136419"/>
                  <a:pt x="12558" y="75223"/>
                </a:cubicBezTo>
                <a:close/>
              </a:path>
            </a:pathLst>
          </a:custGeom>
          <a:solidFill>
            <a:schemeClr val="tx1">
              <a:alpha val="65000"/>
            </a:schemeClr>
          </a:solidFill>
          <a:ln w="31750">
            <a:solidFill>
              <a:srgbClr val="FFA80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6595E"/>
              </a:solidFill>
            </a:endParaRPr>
          </a:p>
        </p:txBody>
      </p:sp>
      <p:sp>
        <p:nvSpPr>
          <p:cNvPr id="36" name="Freeform: Shape 35">
            <a:extLst>
              <a:ext uri="{FF2B5EF4-FFF2-40B4-BE49-F238E27FC236}">
                <a16:creationId xmlns="" xmlns:a16="http://schemas.microsoft.com/office/drawing/2014/main" id="{124F3741-E9CE-4F7E-A14B-6FD9F7175639}"/>
              </a:ext>
            </a:extLst>
          </p:cNvPr>
          <p:cNvSpPr/>
          <p:nvPr/>
        </p:nvSpPr>
        <p:spPr>
          <a:xfrm>
            <a:off x="5088557" y="4253026"/>
            <a:ext cx="975543" cy="1142998"/>
          </a:xfrm>
          <a:custGeom>
            <a:avLst/>
            <a:gdLst>
              <a:gd name="connsiteX0" fmla="*/ 0 w 975543"/>
              <a:gd name="connsiteY0" fmla="*/ 0 h 1142998"/>
              <a:gd name="connsiteX1" fmla="*/ 496782 w 975543"/>
              <a:gd name="connsiteY1" fmla="*/ 0 h 1142998"/>
              <a:gd name="connsiteX2" fmla="*/ 501219 w 975543"/>
              <a:gd name="connsiteY2" fmla="*/ 5964 h 1142998"/>
              <a:gd name="connsiteX3" fmla="*/ 745460 w 975543"/>
              <a:gd name="connsiteY3" fmla="*/ 707401 h 1142998"/>
              <a:gd name="connsiteX4" fmla="*/ 747658 w 975543"/>
              <a:gd name="connsiteY4" fmla="*/ 754911 h 1142998"/>
              <a:gd name="connsiteX5" fmla="*/ 975543 w 975543"/>
              <a:gd name="connsiteY5" fmla="*/ 754911 h 1142998"/>
              <a:gd name="connsiteX6" fmla="*/ 975543 w 975543"/>
              <a:gd name="connsiteY6" fmla="*/ 1142998 h 1142998"/>
              <a:gd name="connsiteX7" fmla="*/ 370540 w 975543"/>
              <a:gd name="connsiteY7" fmla="*/ 1142998 h 1142998"/>
              <a:gd name="connsiteX8" fmla="*/ 376008 w 975543"/>
              <a:gd name="connsiteY8" fmla="*/ 1010091 h 1142998"/>
              <a:gd name="connsiteX9" fmla="*/ 56283 w 975543"/>
              <a:gd name="connsiteY9" fmla="*/ 62780 h 114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5543" h="1142998">
                <a:moveTo>
                  <a:pt x="0" y="0"/>
                </a:moveTo>
                <a:lnTo>
                  <a:pt x="496782" y="0"/>
                </a:lnTo>
                <a:lnTo>
                  <a:pt x="501219" y="5964"/>
                </a:lnTo>
                <a:cubicBezTo>
                  <a:pt x="633079" y="200867"/>
                  <a:pt x="720774" y="442387"/>
                  <a:pt x="745460" y="707401"/>
                </a:cubicBezTo>
                <a:lnTo>
                  <a:pt x="747658" y="754911"/>
                </a:lnTo>
                <a:lnTo>
                  <a:pt x="975543" y="754911"/>
                </a:lnTo>
                <a:lnTo>
                  <a:pt x="975543" y="1142998"/>
                </a:lnTo>
                <a:lnTo>
                  <a:pt x="370540" y="1142998"/>
                </a:lnTo>
                <a:lnTo>
                  <a:pt x="376008" y="1010091"/>
                </a:lnTo>
                <a:cubicBezTo>
                  <a:pt x="376008" y="640143"/>
                  <a:pt x="253826" y="305218"/>
                  <a:pt x="56283" y="62780"/>
                </a:cubicBezTo>
                <a:close/>
              </a:path>
            </a:pathLst>
          </a:custGeom>
          <a:solidFill>
            <a:schemeClr val="tx1">
              <a:alpha val="65000"/>
            </a:schemeClr>
          </a:solidFill>
          <a:ln w="31750">
            <a:solidFill>
              <a:srgbClr val="01AA8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6595E"/>
              </a:solidFill>
            </a:endParaRPr>
          </a:p>
        </p:txBody>
      </p:sp>
      <p:sp>
        <p:nvSpPr>
          <p:cNvPr id="37" name="Freeform: Shape 36">
            <a:extLst>
              <a:ext uri="{FF2B5EF4-FFF2-40B4-BE49-F238E27FC236}">
                <a16:creationId xmlns="" xmlns:a16="http://schemas.microsoft.com/office/drawing/2014/main" id="{68B6723D-5A76-4FDB-97B9-63646BE449E2}"/>
              </a:ext>
            </a:extLst>
          </p:cNvPr>
          <p:cNvSpPr/>
          <p:nvPr/>
        </p:nvSpPr>
        <p:spPr>
          <a:xfrm flipH="1">
            <a:off x="6149165" y="4258344"/>
            <a:ext cx="975543" cy="1142998"/>
          </a:xfrm>
          <a:custGeom>
            <a:avLst/>
            <a:gdLst>
              <a:gd name="connsiteX0" fmla="*/ 0 w 975543"/>
              <a:gd name="connsiteY0" fmla="*/ 0 h 1142998"/>
              <a:gd name="connsiteX1" fmla="*/ 496782 w 975543"/>
              <a:gd name="connsiteY1" fmla="*/ 0 h 1142998"/>
              <a:gd name="connsiteX2" fmla="*/ 501219 w 975543"/>
              <a:gd name="connsiteY2" fmla="*/ 5964 h 1142998"/>
              <a:gd name="connsiteX3" fmla="*/ 745460 w 975543"/>
              <a:gd name="connsiteY3" fmla="*/ 707401 h 1142998"/>
              <a:gd name="connsiteX4" fmla="*/ 747658 w 975543"/>
              <a:gd name="connsiteY4" fmla="*/ 754911 h 1142998"/>
              <a:gd name="connsiteX5" fmla="*/ 975543 w 975543"/>
              <a:gd name="connsiteY5" fmla="*/ 754911 h 1142998"/>
              <a:gd name="connsiteX6" fmla="*/ 975543 w 975543"/>
              <a:gd name="connsiteY6" fmla="*/ 1142998 h 1142998"/>
              <a:gd name="connsiteX7" fmla="*/ 370540 w 975543"/>
              <a:gd name="connsiteY7" fmla="*/ 1142998 h 1142998"/>
              <a:gd name="connsiteX8" fmla="*/ 376008 w 975543"/>
              <a:gd name="connsiteY8" fmla="*/ 1010091 h 1142998"/>
              <a:gd name="connsiteX9" fmla="*/ 56283 w 975543"/>
              <a:gd name="connsiteY9" fmla="*/ 62780 h 114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5543" h="1142998">
                <a:moveTo>
                  <a:pt x="0" y="0"/>
                </a:moveTo>
                <a:lnTo>
                  <a:pt x="496782" y="0"/>
                </a:lnTo>
                <a:lnTo>
                  <a:pt x="501219" y="5964"/>
                </a:lnTo>
                <a:cubicBezTo>
                  <a:pt x="633079" y="200867"/>
                  <a:pt x="720774" y="442387"/>
                  <a:pt x="745460" y="707401"/>
                </a:cubicBezTo>
                <a:lnTo>
                  <a:pt x="747658" y="754911"/>
                </a:lnTo>
                <a:lnTo>
                  <a:pt x="975543" y="754911"/>
                </a:lnTo>
                <a:lnTo>
                  <a:pt x="975543" y="1142998"/>
                </a:lnTo>
                <a:lnTo>
                  <a:pt x="370540" y="1142998"/>
                </a:lnTo>
                <a:lnTo>
                  <a:pt x="376008" y="1010091"/>
                </a:lnTo>
                <a:cubicBezTo>
                  <a:pt x="376008" y="640143"/>
                  <a:pt x="253826" y="305218"/>
                  <a:pt x="56283" y="62780"/>
                </a:cubicBezTo>
                <a:close/>
              </a:path>
            </a:pathLst>
          </a:custGeom>
          <a:solidFill>
            <a:schemeClr val="tx1">
              <a:alpha val="65000"/>
            </a:schemeClr>
          </a:solidFill>
          <a:ln w="31750">
            <a:solidFill>
              <a:srgbClr val="4781C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6595E"/>
              </a:solidFill>
            </a:endParaRPr>
          </a:p>
        </p:txBody>
      </p:sp>
      <p:sp>
        <p:nvSpPr>
          <p:cNvPr id="42" name="Freeform: Shape 41">
            <a:extLst>
              <a:ext uri="{FF2B5EF4-FFF2-40B4-BE49-F238E27FC236}">
                <a16:creationId xmlns="" xmlns:a16="http://schemas.microsoft.com/office/drawing/2014/main" id="{DBA917AF-1E0C-4AFE-B9CB-9806BD63A1B7}"/>
              </a:ext>
            </a:extLst>
          </p:cNvPr>
          <p:cNvSpPr>
            <a:spLocks noChangeAspect="1"/>
          </p:cNvSpPr>
          <p:nvPr/>
        </p:nvSpPr>
        <p:spPr>
          <a:xfrm>
            <a:off x="5555195" y="5512986"/>
            <a:ext cx="1097280" cy="181207"/>
          </a:xfrm>
          <a:custGeom>
            <a:avLst/>
            <a:gdLst>
              <a:gd name="connsiteX0" fmla="*/ 2600254 w 5150920"/>
              <a:gd name="connsiteY0" fmla="*/ 0 h 850606"/>
              <a:gd name="connsiteX1" fmla="*/ 4661896 w 5150920"/>
              <a:gd name="connsiteY1" fmla="*/ 0 h 850606"/>
              <a:gd name="connsiteX2" fmla="*/ 5150920 w 5150920"/>
              <a:gd name="connsiteY2" fmla="*/ 425303 h 850606"/>
              <a:gd name="connsiteX3" fmla="*/ 4661896 w 5150920"/>
              <a:gd name="connsiteY3" fmla="*/ 850605 h 850606"/>
              <a:gd name="connsiteX4" fmla="*/ 2600254 w 5150920"/>
              <a:gd name="connsiteY4" fmla="*/ 850605 h 850606"/>
              <a:gd name="connsiteX5" fmla="*/ 2575466 w 5150920"/>
              <a:gd name="connsiteY5" fmla="*/ 848432 h 850606"/>
              <a:gd name="connsiteX6" fmla="*/ 2550666 w 5150920"/>
              <a:gd name="connsiteY6" fmla="*/ 850606 h 850606"/>
              <a:gd name="connsiteX7" fmla="*/ 489024 w 5150920"/>
              <a:gd name="connsiteY7" fmla="*/ 850606 h 850606"/>
              <a:gd name="connsiteX8" fmla="*/ 0 w 5150920"/>
              <a:gd name="connsiteY8" fmla="*/ 425304 h 850606"/>
              <a:gd name="connsiteX9" fmla="*/ 489024 w 5150920"/>
              <a:gd name="connsiteY9" fmla="*/ 1 h 850606"/>
              <a:gd name="connsiteX10" fmla="*/ 2550666 w 5150920"/>
              <a:gd name="connsiteY10" fmla="*/ 1 h 850606"/>
              <a:gd name="connsiteX11" fmla="*/ 2575454 w 5150920"/>
              <a:gd name="connsiteY11" fmla="*/ 2174 h 85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50920" h="850606">
                <a:moveTo>
                  <a:pt x="2600254" y="0"/>
                </a:moveTo>
                <a:lnTo>
                  <a:pt x="4661896" y="0"/>
                </a:lnTo>
                <a:cubicBezTo>
                  <a:pt x="4931950" y="0"/>
                  <a:pt x="5150920" y="190402"/>
                  <a:pt x="5150920" y="425303"/>
                </a:cubicBezTo>
                <a:cubicBezTo>
                  <a:pt x="5150920" y="660204"/>
                  <a:pt x="4931950" y="850605"/>
                  <a:pt x="4661896" y="850605"/>
                </a:cubicBezTo>
                <a:lnTo>
                  <a:pt x="2600254" y="850605"/>
                </a:lnTo>
                <a:lnTo>
                  <a:pt x="2575466" y="848432"/>
                </a:lnTo>
                <a:lnTo>
                  <a:pt x="2550666" y="850606"/>
                </a:lnTo>
                <a:lnTo>
                  <a:pt x="489024" y="850606"/>
                </a:lnTo>
                <a:cubicBezTo>
                  <a:pt x="218970" y="850606"/>
                  <a:pt x="0" y="660205"/>
                  <a:pt x="0" y="425304"/>
                </a:cubicBezTo>
                <a:cubicBezTo>
                  <a:pt x="0" y="190403"/>
                  <a:pt x="218970" y="1"/>
                  <a:pt x="489024" y="1"/>
                </a:cubicBezTo>
                <a:lnTo>
                  <a:pt x="2550666" y="1"/>
                </a:lnTo>
                <a:lnTo>
                  <a:pt x="2575454" y="2174"/>
                </a:lnTo>
                <a:close/>
              </a:path>
            </a:pathLst>
          </a:custGeom>
          <a:solidFill>
            <a:schemeClr val="tx1">
              <a:alpha val="65000"/>
            </a:schemeClr>
          </a:solidFill>
          <a:ln w="254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6595E"/>
              </a:solidFill>
            </a:endParaRPr>
          </a:p>
        </p:txBody>
      </p:sp>
      <p:sp>
        <p:nvSpPr>
          <p:cNvPr id="43" name="Freeform: Shape 42">
            <a:extLst>
              <a:ext uri="{FF2B5EF4-FFF2-40B4-BE49-F238E27FC236}">
                <a16:creationId xmlns="" xmlns:a16="http://schemas.microsoft.com/office/drawing/2014/main" id="{FA3538F4-85A9-43E8-B7E6-EE8C6365488A}"/>
              </a:ext>
            </a:extLst>
          </p:cNvPr>
          <p:cNvSpPr>
            <a:spLocks noChangeAspect="1"/>
          </p:cNvSpPr>
          <p:nvPr/>
        </p:nvSpPr>
        <p:spPr>
          <a:xfrm>
            <a:off x="5555195" y="5779256"/>
            <a:ext cx="1097280" cy="181207"/>
          </a:xfrm>
          <a:custGeom>
            <a:avLst/>
            <a:gdLst>
              <a:gd name="connsiteX0" fmla="*/ 2600254 w 5150920"/>
              <a:gd name="connsiteY0" fmla="*/ 0 h 850606"/>
              <a:gd name="connsiteX1" fmla="*/ 4661896 w 5150920"/>
              <a:gd name="connsiteY1" fmla="*/ 0 h 850606"/>
              <a:gd name="connsiteX2" fmla="*/ 5150920 w 5150920"/>
              <a:gd name="connsiteY2" fmla="*/ 425303 h 850606"/>
              <a:gd name="connsiteX3" fmla="*/ 4661896 w 5150920"/>
              <a:gd name="connsiteY3" fmla="*/ 850605 h 850606"/>
              <a:gd name="connsiteX4" fmla="*/ 2600254 w 5150920"/>
              <a:gd name="connsiteY4" fmla="*/ 850605 h 850606"/>
              <a:gd name="connsiteX5" fmla="*/ 2575466 w 5150920"/>
              <a:gd name="connsiteY5" fmla="*/ 848432 h 850606"/>
              <a:gd name="connsiteX6" fmla="*/ 2550666 w 5150920"/>
              <a:gd name="connsiteY6" fmla="*/ 850606 h 850606"/>
              <a:gd name="connsiteX7" fmla="*/ 489024 w 5150920"/>
              <a:gd name="connsiteY7" fmla="*/ 850606 h 850606"/>
              <a:gd name="connsiteX8" fmla="*/ 0 w 5150920"/>
              <a:gd name="connsiteY8" fmla="*/ 425304 h 850606"/>
              <a:gd name="connsiteX9" fmla="*/ 489024 w 5150920"/>
              <a:gd name="connsiteY9" fmla="*/ 1 h 850606"/>
              <a:gd name="connsiteX10" fmla="*/ 2550666 w 5150920"/>
              <a:gd name="connsiteY10" fmla="*/ 1 h 850606"/>
              <a:gd name="connsiteX11" fmla="*/ 2575454 w 5150920"/>
              <a:gd name="connsiteY11" fmla="*/ 2174 h 85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50920" h="850606">
                <a:moveTo>
                  <a:pt x="2600254" y="0"/>
                </a:moveTo>
                <a:lnTo>
                  <a:pt x="4661896" y="0"/>
                </a:lnTo>
                <a:cubicBezTo>
                  <a:pt x="4931950" y="0"/>
                  <a:pt x="5150920" y="190402"/>
                  <a:pt x="5150920" y="425303"/>
                </a:cubicBezTo>
                <a:cubicBezTo>
                  <a:pt x="5150920" y="660204"/>
                  <a:pt x="4931950" y="850605"/>
                  <a:pt x="4661896" y="850605"/>
                </a:cubicBezTo>
                <a:lnTo>
                  <a:pt x="2600254" y="850605"/>
                </a:lnTo>
                <a:lnTo>
                  <a:pt x="2575466" y="848432"/>
                </a:lnTo>
                <a:lnTo>
                  <a:pt x="2550666" y="850606"/>
                </a:lnTo>
                <a:lnTo>
                  <a:pt x="489024" y="850606"/>
                </a:lnTo>
                <a:cubicBezTo>
                  <a:pt x="218970" y="850606"/>
                  <a:pt x="0" y="660205"/>
                  <a:pt x="0" y="425304"/>
                </a:cubicBezTo>
                <a:cubicBezTo>
                  <a:pt x="0" y="190403"/>
                  <a:pt x="218970" y="1"/>
                  <a:pt x="489024" y="1"/>
                </a:cubicBezTo>
                <a:lnTo>
                  <a:pt x="2550666" y="1"/>
                </a:lnTo>
                <a:lnTo>
                  <a:pt x="2575454" y="2174"/>
                </a:lnTo>
                <a:close/>
              </a:path>
            </a:pathLst>
          </a:custGeom>
          <a:solidFill>
            <a:schemeClr val="tx1">
              <a:alpha val="65000"/>
            </a:schemeClr>
          </a:solidFill>
          <a:ln w="254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6595E"/>
              </a:solidFill>
            </a:endParaRPr>
          </a:p>
        </p:txBody>
      </p:sp>
      <p:sp>
        <p:nvSpPr>
          <p:cNvPr id="44" name="Freeform: Shape 43">
            <a:extLst>
              <a:ext uri="{FF2B5EF4-FFF2-40B4-BE49-F238E27FC236}">
                <a16:creationId xmlns="" xmlns:a16="http://schemas.microsoft.com/office/drawing/2014/main" id="{F584FBC2-DE7E-4F38-A1D3-B2C58965275F}"/>
              </a:ext>
            </a:extLst>
          </p:cNvPr>
          <p:cNvSpPr>
            <a:spLocks noChangeAspect="1"/>
          </p:cNvSpPr>
          <p:nvPr/>
        </p:nvSpPr>
        <p:spPr>
          <a:xfrm>
            <a:off x="5684520" y="6299568"/>
            <a:ext cx="822960" cy="135905"/>
          </a:xfrm>
          <a:custGeom>
            <a:avLst/>
            <a:gdLst>
              <a:gd name="connsiteX0" fmla="*/ 2600254 w 5150920"/>
              <a:gd name="connsiteY0" fmla="*/ 0 h 850606"/>
              <a:gd name="connsiteX1" fmla="*/ 4661896 w 5150920"/>
              <a:gd name="connsiteY1" fmla="*/ 0 h 850606"/>
              <a:gd name="connsiteX2" fmla="*/ 5150920 w 5150920"/>
              <a:gd name="connsiteY2" fmla="*/ 425303 h 850606"/>
              <a:gd name="connsiteX3" fmla="*/ 4661896 w 5150920"/>
              <a:gd name="connsiteY3" fmla="*/ 850605 h 850606"/>
              <a:gd name="connsiteX4" fmla="*/ 2600254 w 5150920"/>
              <a:gd name="connsiteY4" fmla="*/ 850605 h 850606"/>
              <a:gd name="connsiteX5" fmla="*/ 2575466 w 5150920"/>
              <a:gd name="connsiteY5" fmla="*/ 848432 h 850606"/>
              <a:gd name="connsiteX6" fmla="*/ 2550666 w 5150920"/>
              <a:gd name="connsiteY6" fmla="*/ 850606 h 850606"/>
              <a:gd name="connsiteX7" fmla="*/ 489024 w 5150920"/>
              <a:gd name="connsiteY7" fmla="*/ 850606 h 850606"/>
              <a:gd name="connsiteX8" fmla="*/ 0 w 5150920"/>
              <a:gd name="connsiteY8" fmla="*/ 425304 h 850606"/>
              <a:gd name="connsiteX9" fmla="*/ 489024 w 5150920"/>
              <a:gd name="connsiteY9" fmla="*/ 1 h 850606"/>
              <a:gd name="connsiteX10" fmla="*/ 2550666 w 5150920"/>
              <a:gd name="connsiteY10" fmla="*/ 1 h 850606"/>
              <a:gd name="connsiteX11" fmla="*/ 2575454 w 5150920"/>
              <a:gd name="connsiteY11" fmla="*/ 2174 h 85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50920" h="850606">
                <a:moveTo>
                  <a:pt x="2600254" y="0"/>
                </a:moveTo>
                <a:lnTo>
                  <a:pt x="4661896" y="0"/>
                </a:lnTo>
                <a:cubicBezTo>
                  <a:pt x="4931950" y="0"/>
                  <a:pt x="5150920" y="190402"/>
                  <a:pt x="5150920" y="425303"/>
                </a:cubicBezTo>
                <a:cubicBezTo>
                  <a:pt x="5150920" y="660204"/>
                  <a:pt x="4931950" y="850605"/>
                  <a:pt x="4661896" y="850605"/>
                </a:cubicBezTo>
                <a:lnTo>
                  <a:pt x="2600254" y="850605"/>
                </a:lnTo>
                <a:lnTo>
                  <a:pt x="2575466" y="848432"/>
                </a:lnTo>
                <a:lnTo>
                  <a:pt x="2550666" y="850606"/>
                </a:lnTo>
                <a:lnTo>
                  <a:pt x="489024" y="850606"/>
                </a:lnTo>
                <a:cubicBezTo>
                  <a:pt x="218970" y="850606"/>
                  <a:pt x="0" y="660205"/>
                  <a:pt x="0" y="425304"/>
                </a:cubicBezTo>
                <a:cubicBezTo>
                  <a:pt x="0" y="190403"/>
                  <a:pt x="218970" y="1"/>
                  <a:pt x="489024" y="1"/>
                </a:cubicBezTo>
                <a:lnTo>
                  <a:pt x="2550666" y="1"/>
                </a:lnTo>
                <a:lnTo>
                  <a:pt x="2575454" y="2174"/>
                </a:lnTo>
                <a:close/>
              </a:path>
            </a:pathLst>
          </a:custGeom>
          <a:solidFill>
            <a:schemeClr val="tx1">
              <a:alpha val="65000"/>
            </a:schemeClr>
          </a:solidFill>
          <a:ln w="254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6595E"/>
              </a:solidFill>
            </a:endParaRPr>
          </a:p>
        </p:txBody>
      </p:sp>
      <p:sp>
        <p:nvSpPr>
          <p:cNvPr id="45" name="Freeform: Shape 44">
            <a:extLst>
              <a:ext uri="{FF2B5EF4-FFF2-40B4-BE49-F238E27FC236}">
                <a16:creationId xmlns="" xmlns:a16="http://schemas.microsoft.com/office/drawing/2014/main" id="{F37E54EC-681F-427F-A8AA-FDE9E784827B}"/>
              </a:ext>
            </a:extLst>
          </p:cNvPr>
          <p:cNvSpPr>
            <a:spLocks noChangeAspect="1"/>
          </p:cNvSpPr>
          <p:nvPr/>
        </p:nvSpPr>
        <p:spPr>
          <a:xfrm>
            <a:off x="5555195" y="6039412"/>
            <a:ext cx="1097280" cy="181207"/>
          </a:xfrm>
          <a:custGeom>
            <a:avLst/>
            <a:gdLst>
              <a:gd name="connsiteX0" fmla="*/ 2600254 w 5150920"/>
              <a:gd name="connsiteY0" fmla="*/ 0 h 850606"/>
              <a:gd name="connsiteX1" fmla="*/ 4661896 w 5150920"/>
              <a:gd name="connsiteY1" fmla="*/ 0 h 850606"/>
              <a:gd name="connsiteX2" fmla="*/ 5150920 w 5150920"/>
              <a:gd name="connsiteY2" fmla="*/ 425303 h 850606"/>
              <a:gd name="connsiteX3" fmla="*/ 4661896 w 5150920"/>
              <a:gd name="connsiteY3" fmla="*/ 850605 h 850606"/>
              <a:gd name="connsiteX4" fmla="*/ 2600254 w 5150920"/>
              <a:gd name="connsiteY4" fmla="*/ 850605 h 850606"/>
              <a:gd name="connsiteX5" fmla="*/ 2575466 w 5150920"/>
              <a:gd name="connsiteY5" fmla="*/ 848432 h 850606"/>
              <a:gd name="connsiteX6" fmla="*/ 2550666 w 5150920"/>
              <a:gd name="connsiteY6" fmla="*/ 850606 h 850606"/>
              <a:gd name="connsiteX7" fmla="*/ 489024 w 5150920"/>
              <a:gd name="connsiteY7" fmla="*/ 850606 h 850606"/>
              <a:gd name="connsiteX8" fmla="*/ 0 w 5150920"/>
              <a:gd name="connsiteY8" fmla="*/ 425304 h 850606"/>
              <a:gd name="connsiteX9" fmla="*/ 489024 w 5150920"/>
              <a:gd name="connsiteY9" fmla="*/ 1 h 850606"/>
              <a:gd name="connsiteX10" fmla="*/ 2550666 w 5150920"/>
              <a:gd name="connsiteY10" fmla="*/ 1 h 850606"/>
              <a:gd name="connsiteX11" fmla="*/ 2575454 w 5150920"/>
              <a:gd name="connsiteY11" fmla="*/ 2174 h 85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50920" h="850606">
                <a:moveTo>
                  <a:pt x="2600254" y="0"/>
                </a:moveTo>
                <a:lnTo>
                  <a:pt x="4661896" y="0"/>
                </a:lnTo>
                <a:cubicBezTo>
                  <a:pt x="4931950" y="0"/>
                  <a:pt x="5150920" y="190402"/>
                  <a:pt x="5150920" y="425303"/>
                </a:cubicBezTo>
                <a:cubicBezTo>
                  <a:pt x="5150920" y="660204"/>
                  <a:pt x="4931950" y="850605"/>
                  <a:pt x="4661896" y="850605"/>
                </a:cubicBezTo>
                <a:lnTo>
                  <a:pt x="2600254" y="850605"/>
                </a:lnTo>
                <a:lnTo>
                  <a:pt x="2575466" y="848432"/>
                </a:lnTo>
                <a:lnTo>
                  <a:pt x="2550666" y="850606"/>
                </a:lnTo>
                <a:lnTo>
                  <a:pt x="489024" y="850606"/>
                </a:lnTo>
                <a:cubicBezTo>
                  <a:pt x="218970" y="850606"/>
                  <a:pt x="0" y="660205"/>
                  <a:pt x="0" y="425304"/>
                </a:cubicBezTo>
                <a:cubicBezTo>
                  <a:pt x="0" y="190403"/>
                  <a:pt x="218970" y="1"/>
                  <a:pt x="489024" y="1"/>
                </a:cubicBezTo>
                <a:lnTo>
                  <a:pt x="2550666" y="1"/>
                </a:lnTo>
                <a:lnTo>
                  <a:pt x="2575454" y="2174"/>
                </a:lnTo>
                <a:close/>
              </a:path>
            </a:pathLst>
          </a:custGeom>
          <a:solidFill>
            <a:schemeClr val="tx1">
              <a:alpha val="65000"/>
            </a:schemeClr>
          </a:solidFill>
          <a:ln w="254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6595E"/>
              </a:solidFill>
            </a:endParaRPr>
          </a:p>
        </p:txBody>
      </p:sp>
      <p:sp>
        <p:nvSpPr>
          <p:cNvPr id="47" name="Text Box 10">
            <a:extLst>
              <a:ext uri="{FF2B5EF4-FFF2-40B4-BE49-F238E27FC236}">
                <a16:creationId xmlns="" xmlns:a16="http://schemas.microsoft.com/office/drawing/2014/main" id="{F2B65DF2-D1E3-42C9-8927-CB2460C7A116}"/>
              </a:ext>
            </a:extLst>
          </p:cNvPr>
          <p:cNvSpPr txBox="1">
            <a:spLocks noChangeArrowheads="1"/>
          </p:cNvSpPr>
          <p:nvPr/>
        </p:nvSpPr>
        <p:spPr bwMode="auto">
          <a:xfrm>
            <a:off x="663265" y="1801414"/>
            <a:ext cx="3006104" cy="938719"/>
          </a:xfrm>
          <a:prstGeom prst="rect">
            <a:avLst/>
          </a:prstGeom>
          <a:noFill/>
          <a:ln w="9525">
            <a:noFill/>
            <a:miter lim="800000"/>
            <a:headEnd/>
            <a:tailEnd/>
          </a:ln>
        </p:spPr>
        <p:txBody>
          <a:bodyPr wrap="square" lIns="60960" tIns="30480" rIns="60960" bIns="30480">
            <a:spAutoFit/>
          </a:bodyPr>
          <a:lstStyle/>
          <a:p>
            <a:pPr algn="r"/>
            <a:r>
              <a:rPr lang="en-US" sz="1600" b="1" dirty="0">
                <a:solidFill>
                  <a:srgbClr val="FF0000"/>
                </a:solidFill>
              </a:rPr>
              <a:t>Law Enforcement Agencies</a:t>
            </a:r>
            <a:endParaRPr lang="en-US" sz="1600" b="1" dirty="0" smtClean="0">
              <a:solidFill>
                <a:srgbClr val="FF0000"/>
              </a:solidFill>
              <a:latin typeface="Candara" panose="020E0502030303020204" pitchFamily="34" charset="0"/>
            </a:endParaRPr>
          </a:p>
          <a:p>
            <a:pPr lvl="0" algn="r"/>
            <a:r>
              <a:rPr lang="en-US" sz="1400" dirty="0"/>
              <a:t>various police departments, federal bureau of investigation (FBI) etc.</a:t>
            </a:r>
          </a:p>
          <a:p>
            <a:pPr algn="r"/>
            <a:r>
              <a:rPr lang="en-US" sz="1300" dirty="0" smtClean="0">
                <a:solidFill>
                  <a:schemeClr val="bg2">
                    <a:lumMod val="10000"/>
                  </a:schemeClr>
                </a:solidFill>
                <a:latin typeface="Candara" panose="020E0502030303020204" pitchFamily="34" charset="0"/>
              </a:rPr>
              <a:t>. </a:t>
            </a:r>
            <a:endParaRPr lang="en-US" sz="1400" dirty="0">
              <a:solidFill>
                <a:schemeClr val="bg2">
                  <a:lumMod val="10000"/>
                </a:schemeClr>
              </a:solidFill>
              <a:latin typeface="Candara" panose="020E0502030303020204" pitchFamily="34" charset="0"/>
            </a:endParaRPr>
          </a:p>
        </p:txBody>
      </p:sp>
      <p:sp>
        <p:nvSpPr>
          <p:cNvPr id="48" name="Text Box 10">
            <a:extLst>
              <a:ext uri="{FF2B5EF4-FFF2-40B4-BE49-F238E27FC236}">
                <a16:creationId xmlns="" xmlns:a16="http://schemas.microsoft.com/office/drawing/2014/main" id="{3B471064-278F-48EC-999B-CF592730C0C8}"/>
              </a:ext>
            </a:extLst>
          </p:cNvPr>
          <p:cNvSpPr txBox="1">
            <a:spLocks noChangeArrowheads="1"/>
          </p:cNvSpPr>
          <p:nvPr/>
        </p:nvSpPr>
        <p:spPr bwMode="auto">
          <a:xfrm>
            <a:off x="8654511" y="1801414"/>
            <a:ext cx="3006104" cy="1292662"/>
          </a:xfrm>
          <a:prstGeom prst="rect">
            <a:avLst/>
          </a:prstGeom>
          <a:noFill/>
          <a:ln w="9525">
            <a:noFill/>
            <a:miter lim="800000"/>
            <a:headEnd/>
            <a:tailEnd/>
          </a:ln>
        </p:spPr>
        <p:txBody>
          <a:bodyPr wrap="square" lIns="60960" tIns="30480" rIns="60960" bIns="30480">
            <a:spAutoFit/>
          </a:bodyPr>
          <a:lstStyle/>
          <a:p>
            <a:r>
              <a:rPr lang="en-US" sz="1600" b="1" dirty="0" smtClean="0">
                <a:solidFill>
                  <a:schemeClr val="accent6">
                    <a:lumMod val="50000"/>
                  </a:schemeClr>
                </a:solidFill>
                <a:latin typeface="Candara" panose="020E0502030303020204" pitchFamily="34" charset="0"/>
              </a:rPr>
              <a:t>Decision makers </a:t>
            </a:r>
          </a:p>
          <a:p>
            <a:pPr lvl="0"/>
            <a:r>
              <a:rPr lang="en-US" sz="1600" dirty="0"/>
              <a:t>United States government, Mayors, city councils, community leaders</a:t>
            </a:r>
          </a:p>
          <a:p>
            <a:endParaRPr lang="en-US" sz="1600" b="1" dirty="0" smtClean="0">
              <a:solidFill>
                <a:srgbClr val="85C401"/>
              </a:solidFill>
              <a:latin typeface="Candara" panose="020E0502030303020204" pitchFamily="34" charset="0"/>
            </a:endParaRPr>
          </a:p>
        </p:txBody>
      </p:sp>
      <p:sp>
        <p:nvSpPr>
          <p:cNvPr id="49" name="Text Box 10">
            <a:extLst>
              <a:ext uri="{FF2B5EF4-FFF2-40B4-BE49-F238E27FC236}">
                <a16:creationId xmlns="" xmlns:a16="http://schemas.microsoft.com/office/drawing/2014/main" id="{96A5EA70-B393-4E59-9ACF-2A9BF2EBD1C9}"/>
              </a:ext>
            </a:extLst>
          </p:cNvPr>
          <p:cNvSpPr txBox="1">
            <a:spLocks noChangeArrowheads="1"/>
          </p:cNvSpPr>
          <p:nvPr/>
        </p:nvSpPr>
        <p:spPr bwMode="auto">
          <a:xfrm>
            <a:off x="265814" y="3413403"/>
            <a:ext cx="3748485" cy="738664"/>
          </a:xfrm>
          <a:prstGeom prst="rect">
            <a:avLst/>
          </a:prstGeom>
          <a:noFill/>
          <a:ln w="9525">
            <a:noFill/>
            <a:miter lim="800000"/>
            <a:headEnd/>
            <a:tailEnd/>
          </a:ln>
        </p:spPr>
        <p:txBody>
          <a:bodyPr wrap="square" lIns="60960" tIns="30480" rIns="60960" bIns="30480">
            <a:spAutoFit/>
          </a:bodyPr>
          <a:lstStyle/>
          <a:p>
            <a:pPr algn="r"/>
            <a:r>
              <a:rPr lang="en-US" sz="1600" dirty="0">
                <a:solidFill>
                  <a:srgbClr val="0070C0"/>
                </a:solidFill>
              </a:rPr>
              <a:t>World health organization</a:t>
            </a:r>
            <a:r>
              <a:rPr lang="en-US" sz="1600" b="1" dirty="0" smtClean="0">
                <a:solidFill>
                  <a:srgbClr val="0070C0"/>
                </a:solidFill>
                <a:latin typeface="Candara" panose="020E0502030303020204" pitchFamily="34" charset="0"/>
              </a:rPr>
              <a:t> </a:t>
            </a:r>
            <a:endParaRPr lang="en-US" sz="1600" b="1" dirty="0">
              <a:solidFill>
                <a:srgbClr val="0070C0"/>
              </a:solidFill>
              <a:latin typeface="Candara" panose="020E0502030303020204" pitchFamily="34" charset="0"/>
            </a:endParaRPr>
          </a:p>
          <a:p>
            <a:pPr algn="r"/>
            <a:r>
              <a:rPr lang="en-US" sz="1400" dirty="0"/>
              <a:t>on creating awareness on mental health issues and sensitizing law enforcement agencies on it</a:t>
            </a:r>
            <a:r>
              <a:rPr lang="en-US" sz="1300" dirty="0" smtClean="0">
                <a:solidFill>
                  <a:schemeClr val="bg2">
                    <a:lumMod val="10000"/>
                  </a:schemeClr>
                </a:solidFill>
                <a:latin typeface="Candara" panose="020E0502030303020204" pitchFamily="34" charset="0"/>
              </a:rPr>
              <a:t>. </a:t>
            </a:r>
            <a:endParaRPr lang="en-US" sz="1400" dirty="0">
              <a:solidFill>
                <a:schemeClr val="bg2">
                  <a:lumMod val="10000"/>
                </a:schemeClr>
              </a:solidFill>
              <a:latin typeface="Candara" panose="020E0502030303020204" pitchFamily="34" charset="0"/>
            </a:endParaRPr>
          </a:p>
        </p:txBody>
      </p:sp>
      <p:cxnSp>
        <p:nvCxnSpPr>
          <p:cNvPr id="21" name="Straight Connector 20">
            <a:extLst>
              <a:ext uri="{FF2B5EF4-FFF2-40B4-BE49-F238E27FC236}">
                <a16:creationId xmlns="" xmlns:a16="http://schemas.microsoft.com/office/drawing/2014/main" id="{2D4383D9-6A64-45C2-8435-BAC6DDD23E11}"/>
              </a:ext>
            </a:extLst>
          </p:cNvPr>
          <p:cNvCxnSpPr>
            <a:cxnSpLocks/>
          </p:cNvCxnSpPr>
          <p:nvPr/>
        </p:nvCxnSpPr>
        <p:spPr>
          <a:xfrm flipH="1" flipV="1">
            <a:off x="3754433" y="1992827"/>
            <a:ext cx="1374042" cy="208544"/>
          </a:xfrm>
          <a:prstGeom prst="line">
            <a:avLst/>
          </a:prstGeom>
          <a:ln>
            <a:solidFill>
              <a:srgbClr val="56595E"/>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531299E3-5CA9-4BE1-801E-1D27B140B85F}"/>
              </a:ext>
            </a:extLst>
          </p:cNvPr>
          <p:cNvCxnSpPr>
            <a:cxnSpLocks/>
          </p:cNvCxnSpPr>
          <p:nvPr/>
        </p:nvCxnSpPr>
        <p:spPr>
          <a:xfrm flipH="1" flipV="1">
            <a:off x="4049724" y="3583957"/>
            <a:ext cx="687708" cy="15164"/>
          </a:xfrm>
          <a:prstGeom prst="line">
            <a:avLst/>
          </a:prstGeom>
          <a:ln>
            <a:solidFill>
              <a:srgbClr val="56595E"/>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FD6E4D07-C2B0-4E6B-8173-23189B679649}"/>
              </a:ext>
            </a:extLst>
          </p:cNvPr>
          <p:cNvCxnSpPr>
            <a:cxnSpLocks/>
          </p:cNvCxnSpPr>
          <p:nvPr/>
        </p:nvCxnSpPr>
        <p:spPr>
          <a:xfrm flipH="1">
            <a:off x="7034481" y="1971346"/>
            <a:ext cx="1505837" cy="188510"/>
          </a:xfrm>
          <a:prstGeom prst="line">
            <a:avLst/>
          </a:prstGeom>
          <a:ln>
            <a:solidFill>
              <a:srgbClr val="56595E"/>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04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1000"/>
                                        <p:tgtEl>
                                          <p:spTgt spid="44"/>
                                        </p:tgtEl>
                                      </p:cBhvr>
                                    </p:animEffect>
                                    <p:anim calcmode="lin" valueType="num">
                                      <p:cBhvr>
                                        <p:cTn id="12" dur="1000" fill="hold"/>
                                        <p:tgtEl>
                                          <p:spTgt spid="44"/>
                                        </p:tgtEl>
                                        <p:attrNameLst>
                                          <p:attrName>ppt_x</p:attrName>
                                        </p:attrNameLst>
                                      </p:cBhvr>
                                      <p:tavLst>
                                        <p:tav tm="0">
                                          <p:val>
                                            <p:strVal val="#ppt_x"/>
                                          </p:val>
                                        </p:tav>
                                        <p:tav tm="100000">
                                          <p:val>
                                            <p:strVal val="#ppt_x"/>
                                          </p:val>
                                        </p:tav>
                                      </p:tavLst>
                                    </p:anim>
                                    <p:anim calcmode="lin" valueType="num">
                                      <p:cBhvr>
                                        <p:cTn id="13" dur="1000" fill="hold"/>
                                        <p:tgtEl>
                                          <p:spTgt spid="44"/>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1000"/>
                                        <p:tgtEl>
                                          <p:spTgt spid="45"/>
                                        </p:tgtEl>
                                      </p:cBhvr>
                                    </p:animEffect>
                                    <p:anim calcmode="lin" valueType="num">
                                      <p:cBhvr>
                                        <p:cTn id="17" dur="1000" fill="hold"/>
                                        <p:tgtEl>
                                          <p:spTgt spid="45"/>
                                        </p:tgtEl>
                                        <p:attrNameLst>
                                          <p:attrName>ppt_x</p:attrName>
                                        </p:attrNameLst>
                                      </p:cBhvr>
                                      <p:tavLst>
                                        <p:tav tm="0">
                                          <p:val>
                                            <p:strVal val="#ppt_x"/>
                                          </p:val>
                                        </p:tav>
                                        <p:tav tm="100000">
                                          <p:val>
                                            <p:strVal val="#ppt_x"/>
                                          </p:val>
                                        </p:tav>
                                      </p:tavLst>
                                    </p:anim>
                                    <p:anim calcmode="lin" valueType="num">
                                      <p:cBhvr>
                                        <p:cTn id="18" dur="1000" fill="hold"/>
                                        <p:tgtEl>
                                          <p:spTgt spid="45"/>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1000"/>
                                        <p:tgtEl>
                                          <p:spTgt spid="43"/>
                                        </p:tgtEl>
                                      </p:cBhvr>
                                    </p:animEffect>
                                    <p:anim calcmode="lin" valueType="num">
                                      <p:cBhvr>
                                        <p:cTn id="22" dur="1000" fill="hold"/>
                                        <p:tgtEl>
                                          <p:spTgt spid="43"/>
                                        </p:tgtEl>
                                        <p:attrNameLst>
                                          <p:attrName>ppt_x</p:attrName>
                                        </p:attrNameLst>
                                      </p:cBhvr>
                                      <p:tavLst>
                                        <p:tav tm="0">
                                          <p:val>
                                            <p:strVal val="#ppt_x"/>
                                          </p:val>
                                        </p:tav>
                                        <p:tav tm="100000">
                                          <p:val>
                                            <p:strVal val="#ppt_x"/>
                                          </p:val>
                                        </p:tav>
                                      </p:tavLst>
                                    </p:anim>
                                    <p:anim calcmode="lin" valueType="num">
                                      <p:cBhvr>
                                        <p:cTn id="23" dur="1000" fill="hold"/>
                                        <p:tgtEl>
                                          <p:spTgt spid="4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1000"/>
                                        <p:tgtEl>
                                          <p:spTgt spid="42"/>
                                        </p:tgtEl>
                                      </p:cBhvr>
                                    </p:animEffect>
                                    <p:anim calcmode="lin" valueType="num">
                                      <p:cBhvr>
                                        <p:cTn id="27" dur="1000" fill="hold"/>
                                        <p:tgtEl>
                                          <p:spTgt spid="42"/>
                                        </p:tgtEl>
                                        <p:attrNameLst>
                                          <p:attrName>ppt_x</p:attrName>
                                        </p:attrNameLst>
                                      </p:cBhvr>
                                      <p:tavLst>
                                        <p:tav tm="0">
                                          <p:val>
                                            <p:strVal val="#ppt_x"/>
                                          </p:val>
                                        </p:tav>
                                        <p:tav tm="100000">
                                          <p:val>
                                            <p:strVal val="#ppt_x"/>
                                          </p:val>
                                        </p:tav>
                                      </p:tavLst>
                                    </p:anim>
                                    <p:anim calcmode="lin" valueType="num">
                                      <p:cBhvr>
                                        <p:cTn id="28" dur="1000" fill="hold"/>
                                        <p:tgtEl>
                                          <p:spTgt spid="42"/>
                                        </p:tgtEl>
                                        <p:attrNameLst>
                                          <p:attrName>ppt_y</p:attrName>
                                        </p:attrNameLst>
                                      </p:cBhvr>
                                      <p:tavLst>
                                        <p:tav tm="0">
                                          <p:val>
                                            <p:strVal val="#ppt_y+.1"/>
                                          </p:val>
                                        </p:tav>
                                        <p:tav tm="100000">
                                          <p:val>
                                            <p:strVal val="#ppt_y"/>
                                          </p:val>
                                        </p:tav>
                                      </p:tavLst>
                                    </p:anim>
                                  </p:childTnLst>
                                </p:cTn>
                              </p:par>
                            </p:childTnLst>
                          </p:cTn>
                        </p:par>
                        <p:par>
                          <p:cTn id="29" fill="hold">
                            <p:stCondLst>
                              <p:cond delay="1500"/>
                            </p:stCondLst>
                            <p:childTnLst>
                              <p:par>
                                <p:cTn id="30" presetID="53" presetClass="entr" presetSubtype="16" fill="hold" grpId="0" nodeType="after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p:cTn id="32" dur="500" fill="hold"/>
                                        <p:tgtEl>
                                          <p:spTgt spid="46"/>
                                        </p:tgtEl>
                                        <p:attrNameLst>
                                          <p:attrName>ppt_w</p:attrName>
                                        </p:attrNameLst>
                                      </p:cBhvr>
                                      <p:tavLst>
                                        <p:tav tm="0">
                                          <p:val>
                                            <p:fltVal val="0"/>
                                          </p:val>
                                        </p:tav>
                                        <p:tav tm="100000">
                                          <p:val>
                                            <p:strVal val="#ppt_w"/>
                                          </p:val>
                                        </p:tav>
                                      </p:tavLst>
                                    </p:anim>
                                    <p:anim calcmode="lin" valueType="num">
                                      <p:cBhvr>
                                        <p:cTn id="33" dur="500" fill="hold"/>
                                        <p:tgtEl>
                                          <p:spTgt spid="46"/>
                                        </p:tgtEl>
                                        <p:attrNameLst>
                                          <p:attrName>ppt_h</p:attrName>
                                        </p:attrNameLst>
                                      </p:cBhvr>
                                      <p:tavLst>
                                        <p:tav tm="0">
                                          <p:val>
                                            <p:fltVal val="0"/>
                                          </p:val>
                                        </p:tav>
                                        <p:tav tm="100000">
                                          <p:val>
                                            <p:strVal val="#ppt_h"/>
                                          </p:val>
                                        </p:tav>
                                      </p:tavLst>
                                    </p:anim>
                                    <p:animEffect transition="in" filter="fade">
                                      <p:cBhvr>
                                        <p:cTn id="34" dur="500"/>
                                        <p:tgtEl>
                                          <p:spTgt spid="46"/>
                                        </p:tgtEl>
                                      </p:cBhvr>
                                    </p:animEffect>
                                  </p:childTnLst>
                                </p:cTn>
                              </p:par>
                            </p:childTnLst>
                          </p:cTn>
                        </p:par>
                        <p:par>
                          <p:cTn id="35" fill="hold">
                            <p:stCondLst>
                              <p:cond delay="2000"/>
                            </p:stCondLst>
                            <p:childTnLst>
                              <p:par>
                                <p:cTn id="36" presetID="53" presetClass="entr" presetSubtype="528"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anim calcmode="lin" valueType="num">
                                      <p:cBhvr>
                                        <p:cTn id="41" dur="500" fill="hold"/>
                                        <p:tgtEl>
                                          <p:spTgt spid="11"/>
                                        </p:tgtEl>
                                        <p:attrNameLst>
                                          <p:attrName>ppt_x</p:attrName>
                                        </p:attrNameLst>
                                      </p:cBhvr>
                                      <p:tavLst>
                                        <p:tav tm="0">
                                          <p:val>
                                            <p:fltVal val="0.5"/>
                                          </p:val>
                                        </p:tav>
                                        <p:tav tm="100000">
                                          <p:val>
                                            <p:strVal val="#ppt_x"/>
                                          </p:val>
                                        </p:tav>
                                      </p:tavLst>
                                    </p:anim>
                                    <p:anim calcmode="lin" valueType="num">
                                      <p:cBhvr>
                                        <p:cTn id="42" dur="500" fill="hold"/>
                                        <p:tgtEl>
                                          <p:spTgt spid="11"/>
                                        </p:tgtEl>
                                        <p:attrNameLst>
                                          <p:attrName>ppt_y</p:attrName>
                                        </p:attrNameLst>
                                      </p:cBhvr>
                                      <p:tavLst>
                                        <p:tav tm="0">
                                          <p:val>
                                            <p:fltVal val="0.5"/>
                                          </p:val>
                                        </p:tav>
                                        <p:tav tm="100000">
                                          <p:val>
                                            <p:strVal val="#ppt_y"/>
                                          </p:val>
                                        </p:tav>
                                      </p:tavLst>
                                    </p:anim>
                                  </p:childTnLst>
                                </p:cTn>
                              </p:par>
                            </p:childTnLst>
                          </p:cTn>
                        </p:par>
                        <p:par>
                          <p:cTn id="43" fill="hold">
                            <p:stCondLst>
                              <p:cond delay="2500"/>
                            </p:stCondLst>
                            <p:childTnLst>
                              <p:par>
                                <p:cTn id="44" presetID="22" presetClass="entr" presetSubtype="2"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right)">
                                      <p:cBhvr>
                                        <p:cTn id="46" dur="500"/>
                                        <p:tgtEl>
                                          <p:spTgt spid="21"/>
                                        </p:tgtEl>
                                      </p:cBhvr>
                                    </p:animEffect>
                                  </p:childTnLst>
                                </p:cTn>
                              </p:par>
                            </p:childTnLst>
                          </p:cTn>
                        </p:par>
                        <p:par>
                          <p:cTn id="47" fill="hold">
                            <p:stCondLst>
                              <p:cond delay="3000"/>
                            </p:stCondLst>
                            <p:childTnLst>
                              <p:par>
                                <p:cTn id="48" presetID="42" presetClass="entr" presetSubtype="0" fill="hold" grpId="0" nodeType="after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1000"/>
                                        <p:tgtEl>
                                          <p:spTgt spid="47"/>
                                        </p:tgtEl>
                                      </p:cBhvr>
                                    </p:animEffect>
                                    <p:anim calcmode="lin" valueType="num">
                                      <p:cBhvr>
                                        <p:cTn id="51" dur="1000" fill="hold"/>
                                        <p:tgtEl>
                                          <p:spTgt spid="47"/>
                                        </p:tgtEl>
                                        <p:attrNameLst>
                                          <p:attrName>ppt_x</p:attrName>
                                        </p:attrNameLst>
                                      </p:cBhvr>
                                      <p:tavLst>
                                        <p:tav tm="0">
                                          <p:val>
                                            <p:strVal val="#ppt_x"/>
                                          </p:val>
                                        </p:tav>
                                        <p:tav tm="100000">
                                          <p:val>
                                            <p:strVal val="#ppt_x"/>
                                          </p:val>
                                        </p:tav>
                                      </p:tavLst>
                                    </p:anim>
                                    <p:anim calcmode="lin" valueType="num">
                                      <p:cBhvr>
                                        <p:cTn id="52" dur="1000" fill="hold"/>
                                        <p:tgtEl>
                                          <p:spTgt spid="47"/>
                                        </p:tgtEl>
                                        <p:attrNameLst>
                                          <p:attrName>ppt_y</p:attrName>
                                        </p:attrNameLst>
                                      </p:cBhvr>
                                      <p:tavLst>
                                        <p:tav tm="0">
                                          <p:val>
                                            <p:strVal val="#ppt_y+.1"/>
                                          </p:val>
                                        </p:tav>
                                        <p:tav tm="100000">
                                          <p:val>
                                            <p:strVal val="#ppt_y"/>
                                          </p:val>
                                        </p:tav>
                                      </p:tavLst>
                                    </p:anim>
                                  </p:childTnLst>
                                </p:cTn>
                              </p:par>
                            </p:childTnLst>
                          </p:cTn>
                        </p:par>
                        <p:par>
                          <p:cTn id="53" fill="hold">
                            <p:stCondLst>
                              <p:cond delay="4000"/>
                            </p:stCondLst>
                            <p:childTnLst>
                              <p:par>
                                <p:cTn id="54" presetID="53" presetClass="entr" presetSubtype="528"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p:cTn id="56" dur="500" fill="hold"/>
                                        <p:tgtEl>
                                          <p:spTgt spid="13"/>
                                        </p:tgtEl>
                                        <p:attrNameLst>
                                          <p:attrName>ppt_w</p:attrName>
                                        </p:attrNameLst>
                                      </p:cBhvr>
                                      <p:tavLst>
                                        <p:tav tm="0">
                                          <p:val>
                                            <p:fltVal val="0"/>
                                          </p:val>
                                        </p:tav>
                                        <p:tav tm="100000">
                                          <p:val>
                                            <p:strVal val="#ppt_w"/>
                                          </p:val>
                                        </p:tav>
                                      </p:tavLst>
                                    </p:anim>
                                    <p:anim calcmode="lin" valueType="num">
                                      <p:cBhvr>
                                        <p:cTn id="57" dur="500" fill="hold"/>
                                        <p:tgtEl>
                                          <p:spTgt spid="13"/>
                                        </p:tgtEl>
                                        <p:attrNameLst>
                                          <p:attrName>ppt_h</p:attrName>
                                        </p:attrNameLst>
                                      </p:cBhvr>
                                      <p:tavLst>
                                        <p:tav tm="0">
                                          <p:val>
                                            <p:fltVal val="0"/>
                                          </p:val>
                                        </p:tav>
                                        <p:tav tm="100000">
                                          <p:val>
                                            <p:strVal val="#ppt_h"/>
                                          </p:val>
                                        </p:tav>
                                      </p:tavLst>
                                    </p:anim>
                                    <p:animEffect transition="in" filter="fade">
                                      <p:cBhvr>
                                        <p:cTn id="58" dur="500"/>
                                        <p:tgtEl>
                                          <p:spTgt spid="13"/>
                                        </p:tgtEl>
                                      </p:cBhvr>
                                    </p:animEffect>
                                    <p:anim calcmode="lin" valueType="num">
                                      <p:cBhvr>
                                        <p:cTn id="59" dur="500" fill="hold"/>
                                        <p:tgtEl>
                                          <p:spTgt spid="13"/>
                                        </p:tgtEl>
                                        <p:attrNameLst>
                                          <p:attrName>ppt_x</p:attrName>
                                        </p:attrNameLst>
                                      </p:cBhvr>
                                      <p:tavLst>
                                        <p:tav tm="0">
                                          <p:val>
                                            <p:fltVal val="0.5"/>
                                          </p:val>
                                        </p:tav>
                                        <p:tav tm="100000">
                                          <p:val>
                                            <p:strVal val="#ppt_x"/>
                                          </p:val>
                                        </p:tav>
                                      </p:tavLst>
                                    </p:anim>
                                    <p:anim calcmode="lin" valueType="num">
                                      <p:cBhvr>
                                        <p:cTn id="60" dur="500" fill="hold"/>
                                        <p:tgtEl>
                                          <p:spTgt spid="13"/>
                                        </p:tgtEl>
                                        <p:attrNameLst>
                                          <p:attrName>ppt_y</p:attrName>
                                        </p:attrNameLst>
                                      </p:cBhvr>
                                      <p:tavLst>
                                        <p:tav tm="0">
                                          <p:val>
                                            <p:fltVal val="0.5"/>
                                          </p:val>
                                        </p:tav>
                                        <p:tav tm="100000">
                                          <p:val>
                                            <p:strVal val="#ppt_y"/>
                                          </p:val>
                                        </p:tav>
                                      </p:tavLst>
                                    </p:anim>
                                  </p:childTnLst>
                                </p:cTn>
                              </p:par>
                            </p:childTnLst>
                          </p:cTn>
                        </p:par>
                        <p:par>
                          <p:cTn id="61" fill="hold">
                            <p:stCondLst>
                              <p:cond delay="4500"/>
                            </p:stCondLst>
                            <p:childTnLst>
                              <p:par>
                                <p:cTn id="62" presetID="22" presetClass="entr" presetSubtype="8" fill="hold"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left)">
                                      <p:cBhvr>
                                        <p:cTn id="64" dur="500"/>
                                        <p:tgtEl>
                                          <p:spTgt spid="29"/>
                                        </p:tgtEl>
                                      </p:cBhvr>
                                    </p:animEffect>
                                  </p:childTnLst>
                                </p:cTn>
                              </p:par>
                            </p:childTnLst>
                          </p:cTn>
                        </p:par>
                        <p:par>
                          <p:cTn id="65" fill="hold">
                            <p:stCondLst>
                              <p:cond delay="5000"/>
                            </p:stCondLst>
                            <p:childTnLst>
                              <p:par>
                                <p:cTn id="66" presetID="42" presetClass="entr" presetSubtype="0" fill="hold" grpId="0" nodeType="after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1000"/>
                                        <p:tgtEl>
                                          <p:spTgt spid="48"/>
                                        </p:tgtEl>
                                      </p:cBhvr>
                                    </p:animEffect>
                                    <p:anim calcmode="lin" valueType="num">
                                      <p:cBhvr>
                                        <p:cTn id="69" dur="1000" fill="hold"/>
                                        <p:tgtEl>
                                          <p:spTgt spid="48"/>
                                        </p:tgtEl>
                                        <p:attrNameLst>
                                          <p:attrName>ppt_x</p:attrName>
                                        </p:attrNameLst>
                                      </p:cBhvr>
                                      <p:tavLst>
                                        <p:tav tm="0">
                                          <p:val>
                                            <p:strVal val="#ppt_x"/>
                                          </p:val>
                                        </p:tav>
                                        <p:tav tm="100000">
                                          <p:val>
                                            <p:strVal val="#ppt_x"/>
                                          </p:val>
                                        </p:tav>
                                      </p:tavLst>
                                    </p:anim>
                                    <p:anim calcmode="lin" valueType="num">
                                      <p:cBhvr>
                                        <p:cTn id="70" dur="1000" fill="hold"/>
                                        <p:tgtEl>
                                          <p:spTgt spid="48"/>
                                        </p:tgtEl>
                                        <p:attrNameLst>
                                          <p:attrName>ppt_y</p:attrName>
                                        </p:attrNameLst>
                                      </p:cBhvr>
                                      <p:tavLst>
                                        <p:tav tm="0">
                                          <p:val>
                                            <p:strVal val="#ppt_y+.1"/>
                                          </p:val>
                                        </p:tav>
                                        <p:tav tm="100000">
                                          <p:val>
                                            <p:strVal val="#ppt_y"/>
                                          </p:val>
                                        </p:tav>
                                      </p:tavLst>
                                    </p:anim>
                                  </p:childTnLst>
                                </p:cTn>
                              </p:par>
                            </p:childTnLst>
                          </p:cTn>
                        </p:par>
                        <p:par>
                          <p:cTn id="71" fill="hold">
                            <p:stCondLst>
                              <p:cond delay="6000"/>
                            </p:stCondLst>
                            <p:childTnLst>
                              <p:par>
                                <p:cTn id="72" presetID="53" presetClass="entr" presetSubtype="528" fill="hold" grpId="0" nodeType="afterEffect">
                                  <p:stCondLst>
                                    <p:cond delay="0"/>
                                  </p:stCondLst>
                                  <p:childTnLst>
                                    <p:set>
                                      <p:cBhvr>
                                        <p:cTn id="73" dur="1" fill="hold">
                                          <p:stCondLst>
                                            <p:cond delay="0"/>
                                          </p:stCondLst>
                                        </p:cTn>
                                        <p:tgtEl>
                                          <p:spTgt spid="19"/>
                                        </p:tgtEl>
                                        <p:attrNameLst>
                                          <p:attrName>style.visibility</p:attrName>
                                        </p:attrNameLst>
                                      </p:cBhvr>
                                      <p:to>
                                        <p:strVal val="visible"/>
                                      </p:to>
                                    </p:set>
                                    <p:anim calcmode="lin" valueType="num">
                                      <p:cBhvr>
                                        <p:cTn id="74" dur="500" fill="hold"/>
                                        <p:tgtEl>
                                          <p:spTgt spid="19"/>
                                        </p:tgtEl>
                                        <p:attrNameLst>
                                          <p:attrName>ppt_w</p:attrName>
                                        </p:attrNameLst>
                                      </p:cBhvr>
                                      <p:tavLst>
                                        <p:tav tm="0">
                                          <p:val>
                                            <p:fltVal val="0"/>
                                          </p:val>
                                        </p:tav>
                                        <p:tav tm="100000">
                                          <p:val>
                                            <p:strVal val="#ppt_w"/>
                                          </p:val>
                                        </p:tav>
                                      </p:tavLst>
                                    </p:anim>
                                    <p:anim calcmode="lin" valueType="num">
                                      <p:cBhvr>
                                        <p:cTn id="75" dur="500" fill="hold"/>
                                        <p:tgtEl>
                                          <p:spTgt spid="19"/>
                                        </p:tgtEl>
                                        <p:attrNameLst>
                                          <p:attrName>ppt_h</p:attrName>
                                        </p:attrNameLst>
                                      </p:cBhvr>
                                      <p:tavLst>
                                        <p:tav tm="0">
                                          <p:val>
                                            <p:fltVal val="0"/>
                                          </p:val>
                                        </p:tav>
                                        <p:tav tm="100000">
                                          <p:val>
                                            <p:strVal val="#ppt_h"/>
                                          </p:val>
                                        </p:tav>
                                      </p:tavLst>
                                    </p:anim>
                                    <p:animEffect transition="in" filter="fade">
                                      <p:cBhvr>
                                        <p:cTn id="76" dur="500"/>
                                        <p:tgtEl>
                                          <p:spTgt spid="19"/>
                                        </p:tgtEl>
                                      </p:cBhvr>
                                    </p:animEffect>
                                    <p:anim calcmode="lin" valueType="num">
                                      <p:cBhvr>
                                        <p:cTn id="77" dur="500" fill="hold"/>
                                        <p:tgtEl>
                                          <p:spTgt spid="19"/>
                                        </p:tgtEl>
                                        <p:attrNameLst>
                                          <p:attrName>ppt_x</p:attrName>
                                        </p:attrNameLst>
                                      </p:cBhvr>
                                      <p:tavLst>
                                        <p:tav tm="0">
                                          <p:val>
                                            <p:fltVal val="0.5"/>
                                          </p:val>
                                        </p:tav>
                                        <p:tav tm="100000">
                                          <p:val>
                                            <p:strVal val="#ppt_x"/>
                                          </p:val>
                                        </p:tav>
                                      </p:tavLst>
                                    </p:anim>
                                    <p:anim calcmode="lin" valueType="num">
                                      <p:cBhvr>
                                        <p:cTn id="78" dur="500" fill="hold"/>
                                        <p:tgtEl>
                                          <p:spTgt spid="19"/>
                                        </p:tgtEl>
                                        <p:attrNameLst>
                                          <p:attrName>ppt_y</p:attrName>
                                        </p:attrNameLst>
                                      </p:cBhvr>
                                      <p:tavLst>
                                        <p:tav tm="0">
                                          <p:val>
                                            <p:fltVal val="0.5"/>
                                          </p:val>
                                        </p:tav>
                                        <p:tav tm="100000">
                                          <p:val>
                                            <p:strVal val="#ppt_y"/>
                                          </p:val>
                                        </p:tav>
                                      </p:tavLst>
                                    </p:anim>
                                  </p:childTnLst>
                                </p:cTn>
                              </p:par>
                            </p:childTnLst>
                          </p:cTn>
                        </p:par>
                        <p:par>
                          <p:cTn id="79" fill="hold">
                            <p:stCondLst>
                              <p:cond delay="6500"/>
                            </p:stCondLst>
                            <p:childTnLst>
                              <p:par>
                                <p:cTn id="80" presetID="22" presetClass="entr" presetSubtype="2" fill="hold" nodeType="after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wipe(right)">
                                      <p:cBhvr>
                                        <p:cTn id="82" dur="500"/>
                                        <p:tgtEl>
                                          <p:spTgt spid="23"/>
                                        </p:tgtEl>
                                      </p:cBhvr>
                                    </p:animEffect>
                                  </p:childTnLst>
                                </p:cTn>
                              </p:par>
                            </p:childTnLst>
                          </p:cTn>
                        </p:par>
                        <p:par>
                          <p:cTn id="83" fill="hold">
                            <p:stCondLst>
                              <p:cond delay="7000"/>
                            </p:stCondLst>
                            <p:childTnLst>
                              <p:par>
                                <p:cTn id="84" presetID="42" presetClass="entr" presetSubtype="0" fill="hold" grpId="0" nodeType="afterEffect">
                                  <p:stCondLst>
                                    <p:cond delay="0"/>
                                  </p:stCondLst>
                                  <p:childTnLst>
                                    <p:set>
                                      <p:cBhvr>
                                        <p:cTn id="85" dur="1" fill="hold">
                                          <p:stCondLst>
                                            <p:cond delay="0"/>
                                          </p:stCondLst>
                                        </p:cTn>
                                        <p:tgtEl>
                                          <p:spTgt spid="49"/>
                                        </p:tgtEl>
                                        <p:attrNameLst>
                                          <p:attrName>style.visibility</p:attrName>
                                        </p:attrNameLst>
                                      </p:cBhvr>
                                      <p:to>
                                        <p:strVal val="visible"/>
                                      </p:to>
                                    </p:set>
                                    <p:animEffect transition="in" filter="fade">
                                      <p:cBhvr>
                                        <p:cTn id="86" dur="1000"/>
                                        <p:tgtEl>
                                          <p:spTgt spid="49"/>
                                        </p:tgtEl>
                                      </p:cBhvr>
                                    </p:animEffect>
                                    <p:anim calcmode="lin" valueType="num">
                                      <p:cBhvr>
                                        <p:cTn id="87" dur="1000" fill="hold"/>
                                        <p:tgtEl>
                                          <p:spTgt spid="49"/>
                                        </p:tgtEl>
                                        <p:attrNameLst>
                                          <p:attrName>ppt_x</p:attrName>
                                        </p:attrNameLst>
                                      </p:cBhvr>
                                      <p:tavLst>
                                        <p:tav tm="0">
                                          <p:val>
                                            <p:strVal val="#ppt_x"/>
                                          </p:val>
                                        </p:tav>
                                        <p:tav tm="100000">
                                          <p:val>
                                            <p:strVal val="#ppt_x"/>
                                          </p:val>
                                        </p:tav>
                                      </p:tavLst>
                                    </p:anim>
                                    <p:anim calcmode="lin" valueType="num">
                                      <p:cBhvr>
                                        <p:cTn id="88" dur="1000" fill="hold"/>
                                        <p:tgtEl>
                                          <p:spTgt spid="49"/>
                                        </p:tgtEl>
                                        <p:attrNameLst>
                                          <p:attrName>ppt_y</p:attrName>
                                        </p:attrNameLst>
                                      </p:cBhvr>
                                      <p:tavLst>
                                        <p:tav tm="0">
                                          <p:val>
                                            <p:strVal val="#ppt_y+.1"/>
                                          </p:val>
                                        </p:tav>
                                        <p:tav tm="100000">
                                          <p:val>
                                            <p:strVal val="#ppt_y"/>
                                          </p:val>
                                        </p:tav>
                                      </p:tavLst>
                                    </p:anim>
                                  </p:childTnLst>
                                </p:cTn>
                              </p:par>
                            </p:childTnLst>
                          </p:cTn>
                        </p:par>
                        <p:par>
                          <p:cTn id="89" fill="hold">
                            <p:stCondLst>
                              <p:cond delay="8000"/>
                            </p:stCondLst>
                            <p:childTnLst>
                              <p:par>
                                <p:cTn id="90" presetID="53" presetClass="entr" presetSubtype="528" fill="hold" grpId="0" nodeType="afterEffect">
                                  <p:stCondLst>
                                    <p:cond delay="0"/>
                                  </p:stCondLst>
                                  <p:childTnLst>
                                    <p:set>
                                      <p:cBhvr>
                                        <p:cTn id="91" dur="1" fill="hold">
                                          <p:stCondLst>
                                            <p:cond delay="0"/>
                                          </p:stCondLst>
                                        </p:cTn>
                                        <p:tgtEl>
                                          <p:spTgt spid="20"/>
                                        </p:tgtEl>
                                        <p:attrNameLst>
                                          <p:attrName>style.visibility</p:attrName>
                                        </p:attrNameLst>
                                      </p:cBhvr>
                                      <p:to>
                                        <p:strVal val="visible"/>
                                      </p:to>
                                    </p:set>
                                    <p:anim calcmode="lin" valueType="num">
                                      <p:cBhvr>
                                        <p:cTn id="92" dur="500" fill="hold"/>
                                        <p:tgtEl>
                                          <p:spTgt spid="20"/>
                                        </p:tgtEl>
                                        <p:attrNameLst>
                                          <p:attrName>ppt_w</p:attrName>
                                        </p:attrNameLst>
                                      </p:cBhvr>
                                      <p:tavLst>
                                        <p:tav tm="0">
                                          <p:val>
                                            <p:fltVal val="0"/>
                                          </p:val>
                                        </p:tav>
                                        <p:tav tm="100000">
                                          <p:val>
                                            <p:strVal val="#ppt_w"/>
                                          </p:val>
                                        </p:tav>
                                      </p:tavLst>
                                    </p:anim>
                                    <p:anim calcmode="lin" valueType="num">
                                      <p:cBhvr>
                                        <p:cTn id="93" dur="500" fill="hold"/>
                                        <p:tgtEl>
                                          <p:spTgt spid="20"/>
                                        </p:tgtEl>
                                        <p:attrNameLst>
                                          <p:attrName>ppt_h</p:attrName>
                                        </p:attrNameLst>
                                      </p:cBhvr>
                                      <p:tavLst>
                                        <p:tav tm="0">
                                          <p:val>
                                            <p:fltVal val="0"/>
                                          </p:val>
                                        </p:tav>
                                        <p:tav tm="100000">
                                          <p:val>
                                            <p:strVal val="#ppt_h"/>
                                          </p:val>
                                        </p:tav>
                                      </p:tavLst>
                                    </p:anim>
                                    <p:animEffect transition="in" filter="fade">
                                      <p:cBhvr>
                                        <p:cTn id="94" dur="500"/>
                                        <p:tgtEl>
                                          <p:spTgt spid="20"/>
                                        </p:tgtEl>
                                      </p:cBhvr>
                                    </p:animEffect>
                                    <p:anim calcmode="lin" valueType="num">
                                      <p:cBhvr>
                                        <p:cTn id="95" dur="500" fill="hold"/>
                                        <p:tgtEl>
                                          <p:spTgt spid="20"/>
                                        </p:tgtEl>
                                        <p:attrNameLst>
                                          <p:attrName>ppt_x</p:attrName>
                                        </p:attrNameLst>
                                      </p:cBhvr>
                                      <p:tavLst>
                                        <p:tav tm="0">
                                          <p:val>
                                            <p:fltVal val="0.5"/>
                                          </p:val>
                                        </p:tav>
                                        <p:tav tm="100000">
                                          <p:val>
                                            <p:strVal val="#ppt_x"/>
                                          </p:val>
                                        </p:tav>
                                      </p:tavLst>
                                    </p:anim>
                                    <p:anim calcmode="lin" valueType="num">
                                      <p:cBhvr>
                                        <p:cTn id="96" dur="500" fill="hold"/>
                                        <p:tgtEl>
                                          <p:spTgt spid="20"/>
                                        </p:tgtEl>
                                        <p:attrNameLst>
                                          <p:attrName>ppt_y</p:attrName>
                                        </p:attrNameLst>
                                      </p:cBhvr>
                                      <p:tavLst>
                                        <p:tav tm="0">
                                          <p:val>
                                            <p:fltVal val="0.5"/>
                                          </p:val>
                                        </p:tav>
                                        <p:tav tm="100000">
                                          <p:val>
                                            <p:strVal val="#ppt_y"/>
                                          </p:val>
                                        </p:tav>
                                      </p:tavLst>
                                    </p:anim>
                                  </p:childTnLst>
                                </p:cTn>
                              </p:par>
                            </p:childTnLst>
                          </p:cTn>
                        </p:par>
                        <p:par>
                          <p:cTn id="97" fill="hold">
                            <p:stCondLst>
                              <p:cond delay="8500"/>
                            </p:stCondLst>
                            <p:childTnLst>
                              <p:par>
                                <p:cTn id="98" presetID="53" presetClass="entr" presetSubtype="528" fill="hold" grpId="0" nodeType="afterEffect">
                                  <p:stCondLst>
                                    <p:cond delay="0"/>
                                  </p:stCondLst>
                                  <p:childTnLst>
                                    <p:set>
                                      <p:cBhvr>
                                        <p:cTn id="99" dur="1" fill="hold">
                                          <p:stCondLst>
                                            <p:cond delay="0"/>
                                          </p:stCondLst>
                                        </p:cTn>
                                        <p:tgtEl>
                                          <p:spTgt spid="36"/>
                                        </p:tgtEl>
                                        <p:attrNameLst>
                                          <p:attrName>style.visibility</p:attrName>
                                        </p:attrNameLst>
                                      </p:cBhvr>
                                      <p:to>
                                        <p:strVal val="visible"/>
                                      </p:to>
                                    </p:set>
                                    <p:anim calcmode="lin" valueType="num">
                                      <p:cBhvr>
                                        <p:cTn id="100" dur="500" fill="hold"/>
                                        <p:tgtEl>
                                          <p:spTgt spid="36"/>
                                        </p:tgtEl>
                                        <p:attrNameLst>
                                          <p:attrName>ppt_w</p:attrName>
                                        </p:attrNameLst>
                                      </p:cBhvr>
                                      <p:tavLst>
                                        <p:tav tm="0">
                                          <p:val>
                                            <p:fltVal val="0"/>
                                          </p:val>
                                        </p:tav>
                                        <p:tav tm="100000">
                                          <p:val>
                                            <p:strVal val="#ppt_w"/>
                                          </p:val>
                                        </p:tav>
                                      </p:tavLst>
                                    </p:anim>
                                    <p:anim calcmode="lin" valueType="num">
                                      <p:cBhvr>
                                        <p:cTn id="101" dur="500" fill="hold"/>
                                        <p:tgtEl>
                                          <p:spTgt spid="36"/>
                                        </p:tgtEl>
                                        <p:attrNameLst>
                                          <p:attrName>ppt_h</p:attrName>
                                        </p:attrNameLst>
                                      </p:cBhvr>
                                      <p:tavLst>
                                        <p:tav tm="0">
                                          <p:val>
                                            <p:fltVal val="0"/>
                                          </p:val>
                                        </p:tav>
                                        <p:tav tm="100000">
                                          <p:val>
                                            <p:strVal val="#ppt_h"/>
                                          </p:val>
                                        </p:tav>
                                      </p:tavLst>
                                    </p:anim>
                                    <p:animEffect transition="in" filter="fade">
                                      <p:cBhvr>
                                        <p:cTn id="102" dur="500"/>
                                        <p:tgtEl>
                                          <p:spTgt spid="36"/>
                                        </p:tgtEl>
                                      </p:cBhvr>
                                    </p:animEffect>
                                    <p:anim calcmode="lin" valueType="num">
                                      <p:cBhvr>
                                        <p:cTn id="103" dur="500" fill="hold"/>
                                        <p:tgtEl>
                                          <p:spTgt spid="36"/>
                                        </p:tgtEl>
                                        <p:attrNameLst>
                                          <p:attrName>ppt_x</p:attrName>
                                        </p:attrNameLst>
                                      </p:cBhvr>
                                      <p:tavLst>
                                        <p:tav tm="0">
                                          <p:val>
                                            <p:fltVal val="0.5"/>
                                          </p:val>
                                        </p:tav>
                                        <p:tav tm="100000">
                                          <p:val>
                                            <p:strVal val="#ppt_x"/>
                                          </p:val>
                                        </p:tav>
                                      </p:tavLst>
                                    </p:anim>
                                    <p:anim calcmode="lin" valueType="num">
                                      <p:cBhvr>
                                        <p:cTn id="104" dur="500" fill="hold"/>
                                        <p:tgtEl>
                                          <p:spTgt spid="36"/>
                                        </p:tgtEl>
                                        <p:attrNameLst>
                                          <p:attrName>ppt_y</p:attrName>
                                        </p:attrNameLst>
                                      </p:cBhvr>
                                      <p:tavLst>
                                        <p:tav tm="0">
                                          <p:val>
                                            <p:fltVal val="0.5"/>
                                          </p:val>
                                        </p:tav>
                                        <p:tav tm="100000">
                                          <p:val>
                                            <p:strVal val="#ppt_y"/>
                                          </p:val>
                                        </p:tav>
                                      </p:tavLst>
                                    </p:anim>
                                  </p:childTnLst>
                                </p:cTn>
                              </p:par>
                            </p:childTnLst>
                          </p:cTn>
                        </p:par>
                        <p:par>
                          <p:cTn id="105" fill="hold">
                            <p:stCondLst>
                              <p:cond delay="9000"/>
                            </p:stCondLst>
                            <p:childTnLst>
                              <p:par>
                                <p:cTn id="106" presetID="53" presetClass="entr" presetSubtype="528" fill="hold" grpId="0" nodeType="afterEffect">
                                  <p:stCondLst>
                                    <p:cond delay="0"/>
                                  </p:stCondLst>
                                  <p:childTnLst>
                                    <p:set>
                                      <p:cBhvr>
                                        <p:cTn id="107" dur="1" fill="hold">
                                          <p:stCondLst>
                                            <p:cond delay="0"/>
                                          </p:stCondLst>
                                        </p:cTn>
                                        <p:tgtEl>
                                          <p:spTgt spid="37"/>
                                        </p:tgtEl>
                                        <p:attrNameLst>
                                          <p:attrName>style.visibility</p:attrName>
                                        </p:attrNameLst>
                                      </p:cBhvr>
                                      <p:to>
                                        <p:strVal val="visible"/>
                                      </p:to>
                                    </p:set>
                                    <p:anim calcmode="lin" valueType="num">
                                      <p:cBhvr>
                                        <p:cTn id="108" dur="500" fill="hold"/>
                                        <p:tgtEl>
                                          <p:spTgt spid="37"/>
                                        </p:tgtEl>
                                        <p:attrNameLst>
                                          <p:attrName>ppt_w</p:attrName>
                                        </p:attrNameLst>
                                      </p:cBhvr>
                                      <p:tavLst>
                                        <p:tav tm="0">
                                          <p:val>
                                            <p:fltVal val="0"/>
                                          </p:val>
                                        </p:tav>
                                        <p:tav tm="100000">
                                          <p:val>
                                            <p:strVal val="#ppt_w"/>
                                          </p:val>
                                        </p:tav>
                                      </p:tavLst>
                                    </p:anim>
                                    <p:anim calcmode="lin" valueType="num">
                                      <p:cBhvr>
                                        <p:cTn id="109" dur="500" fill="hold"/>
                                        <p:tgtEl>
                                          <p:spTgt spid="37"/>
                                        </p:tgtEl>
                                        <p:attrNameLst>
                                          <p:attrName>ppt_h</p:attrName>
                                        </p:attrNameLst>
                                      </p:cBhvr>
                                      <p:tavLst>
                                        <p:tav tm="0">
                                          <p:val>
                                            <p:fltVal val="0"/>
                                          </p:val>
                                        </p:tav>
                                        <p:tav tm="100000">
                                          <p:val>
                                            <p:strVal val="#ppt_h"/>
                                          </p:val>
                                        </p:tav>
                                      </p:tavLst>
                                    </p:anim>
                                    <p:animEffect transition="in" filter="fade">
                                      <p:cBhvr>
                                        <p:cTn id="110" dur="500"/>
                                        <p:tgtEl>
                                          <p:spTgt spid="37"/>
                                        </p:tgtEl>
                                      </p:cBhvr>
                                    </p:animEffect>
                                    <p:anim calcmode="lin" valueType="num">
                                      <p:cBhvr>
                                        <p:cTn id="111" dur="500" fill="hold"/>
                                        <p:tgtEl>
                                          <p:spTgt spid="37"/>
                                        </p:tgtEl>
                                        <p:attrNameLst>
                                          <p:attrName>ppt_x</p:attrName>
                                        </p:attrNameLst>
                                      </p:cBhvr>
                                      <p:tavLst>
                                        <p:tav tm="0">
                                          <p:val>
                                            <p:fltVal val="0.5"/>
                                          </p:val>
                                        </p:tav>
                                        <p:tav tm="100000">
                                          <p:val>
                                            <p:strVal val="#ppt_x"/>
                                          </p:val>
                                        </p:tav>
                                      </p:tavLst>
                                    </p:anim>
                                    <p:anim calcmode="lin" valueType="num">
                                      <p:cBhvr>
                                        <p:cTn id="112" dur="500" fill="hold"/>
                                        <p:tgtEl>
                                          <p:spTgt spid="3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7" grpId="0"/>
      <p:bldP spid="11" grpId="0" animBg="1"/>
      <p:bldP spid="13" grpId="0" animBg="1"/>
      <p:bldP spid="19" grpId="0" animBg="1"/>
      <p:bldP spid="20" grpId="0" animBg="1"/>
      <p:bldP spid="36" grpId="0" animBg="1"/>
      <p:bldP spid="37" grpId="0" animBg="1"/>
      <p:bldP spid="42" grpId="0" animBg="1"/>
      <p:bldP spid="43" grpId="0" animBg="1"/>
      <p:bldP spid="44" grpId="0" animBg="1"/>
      <p:bldP spid="45" grpId="0" animBg="1"/>
      <p:bldP spid="47" grpId="0"/>
      <p:bldP spid="48" grpId="0"/>
      <p:bldP spid="4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grpSp>
        <p:nvGrpSpPr>
          <p:cNvPr id="72" name="Group 71"/>
          <p:cNvGrpSpPr/>
          <p:nvPr/>
        </p:nvGrpSpPr>
        <p:grpSpPr>
          <a:xfrm>
            <a:off x="7258012" y="2132261"/>
            <a:ext cx="1238251" cy="1371601"/>
            <a:chOff x="5403850" y="2404837"/>
            <a:chExt cx="928688" cy="1028701"/>
          </a:xfrm>
          <a:solidFill>
            <a:srgbClr val="01AA8D"/>
          </a:solidFill>
          <a:effectLst>
            <a:outerShdw blurRad="50800" dist="38100" dir="2700000" algn="tl" rotWithShape="0">
              <a:prstClr val="black">
                <a:alpha val="40000"/>
              </a:prstClr>
            </a:outerShdw>
          </a:effectLst>
        </p:grpSpPr>
        <p:sp>
          <p:nvSpPr>
            <p:cNvPr id="9238" name="Freeform 22"/>
            <p:cNvSpPr>
              <a:spLocks/>
            </p:cNvSpPr>
            <p:nvPr/>
          </p:nvSpPr>
          <p:spPr bwMode="auto">
            <a:xfrm rot="5400000">
              <a:off x="5715794" y="2816793"/>
              <a:ext cx="515938" cy="717550"/>
            </a:xfrm>
            <a:custGeom>
              <a:avLst/>
              <a:gdLst/>
              <a:ahLst/>
              <a:cxnLst>
                <a:cxn ang="0">
                  <a:pos x="0" y="322"/>
                </a:cxn>
                <a:cxn ang="0">
                  <a:pos x="0" y="0"/>
                </a:cxn>
                <a:cxn ang="0">
                  <a:pos x="325" y="199"/>
                </a:cxn>
                <a:cxn ang="0">
                  <a:pos x="325" y="452"/>
                </a:cxn>
                <a:cxn ang="0">
                  <a:pos x="0" y="322"/>
                </a:cxn>
              </a:cxnLst>
              <a:rect l="0" t="0" r="r" b="b"/>
              <a:pathLst>
                <a:path w="325" h="452">
                  <a:moveTo>
                    <a:pt x="0" y="322"/>
                  </a:moveTo>
                  <a:lnTo>
                    <a:pt x="0" y="0"/>
                  </a:lnTo>
                  <a:lnTo>
                    <a:pt x="325" y="199"/>
                  </a:lnTo>
                  <a:lnTo>
                    <a:pt x="325" y="452"/>
                  </a:lnTo>
                  <a:lnTo>
                    <a:pt x="0" y="322"/>
                  </a:lnTo>
                  <a:close/>
                </a:path>
              </a:pathLst>
            </a:custGeom>
            <a:solidFill>
              <a:srgbClr val="1FC8AB"/>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39" name="Freeform 23"/>
            <p:cNvSpPr>
              <a:spLocks/>
            </p:cNvSpPr>
            <p:nvPr/>
          </p:nvSpPr>
          <p:spPr bwMode="auto">
            <a:xfrm rot="5400000">
              <a:off x="5098257" y="2710431"/>
              <a:ext cx="1028700" cy="417513"/>
            </a:xfrm>
            <a:custGeom>
              <a:avLst/>
              <a:gdLst/>
              <a:ahLst/>
              <a:cxnLst>
                <a:cxn ang="0">
                  <a:pos x="323" y="263"/>
                </a:cxn>
                <a:cxn ang="0">
                  <a:pos x="0" y="128"/>
                </a:cxn>
                <a:cxn ang="0">
                  <a:pos x="323" y="0"/>
                </a:cxn>
                <a:cxn ang="0">
                  <a:pos x="648" y="130"/>
                </a:cxn>
                <a:cxn ang="0">
                  <a:pos x="323" y="263"/>
                </a:cxn>
              </a:cxnLst>
              <a:rect l="0" t="0" r="r" b="b"/>
              <a:pathLst>
                <a:path w="648" h="263">
                  <a:moveTo>
                    <a:pt x="323" y="263"/>
                  </a:moveTo>
                  <a:lnTo>
                    <a:pt x="0" y="128"/>
                  </a:lnTo>
                  <a:lnTo>
                    <a:pt x="323" y="0"/>
                  </a:lnTo>
                  <a:lnTo>
                    <a:pt x="648" y="130"/>
                  </a:lnTo>
                  <a:lnTo>
                    <a:pt x="323" y="263"/>
                  </a:lnTo>
                  <a:close/>
                </a:path>
              </a:pathLst>
            </a:custGeom>
            <a:solidFill>
              <a:srgbClr val="018265"/>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40" name="Freeform 24"/>
            <p:cNvSpPr>
              <a:spLocks/>
            </p:cNvSpPr>
            <p:nvPr/>
          </p:nvSpPr>
          <p:spPr bwMode="auto">
            <a:xfrm rot="5400000">
              <a:off x="5718969" y="2304031"/>
              <a:ext cx="512763" cy="714375"/>
            </a:xfrm>
            <a:custGeom>
              <a:avLst/>
              <a:gdLst/>
              <a:ahLst/>
              <a:cxnLst>
                <a:cxn ang="0">
                  <a:pos x="323" y="322"/>
                </a:cxn>
                <a:cxn ang="0">
                  <a:pos x="0" y="450"/>
                </a:cxn>
                <a:cxn ang="0">
                  <a:pos x="0" y="192"/>
                </a:cxn>
                <a:cxn ang="0">
                  <a:pos x="323" y="0"/>
                </a:cxn>
                <a:cxn ang="0">
                  <a:pos x="323" y="322"/>
                </a:cxn>
              </a:cxnLst>
              <a:rect l="0" t="0" r="r" b="b"/>
              <a:pathLst>
                <a:path w="323" h="450">
                  <a:moveTo>
                    <a:pt x="323" y="322"/>
                  </a:moveTo>
                  <a:lnTo>
                    <a:pt x="0" y="450"/>
                  </a:lnTo>
                  <a:lnTo>
                    <a:pt x="0" y="192"/>
                  </a:lnTo>
                  <a:lnTo>
                    <a:pt x="323" y="0"/>
                  </a:lnTo>
                  <a:lnTo>
                    <a:pt x="323" y="32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71" name="Group 70"/>
          <p:cNvGrpSpPr/>
          <p:nvPr/>
        </p:nvGrpSpPr>
        <p:grpSpPr>
          <a:xfrm>
            <a:off x="6432550" y="1658130"/>
            <a:ext cx="1073151" cy="2163233"/>
            <a:chOff x="4824412" y="2096862"/>
            <a:chExt cx="804863" cy="1622425"/>
          </a:xfrm>
          <a:solidFill>
            <a:srgbClr val="FFA803"/>
          </a:solidFill>
          <a:effectLst>
            <a:outerShdw blurRad="50800" dist="38100" dir="2700000" algn="tl" rotWithShape="0">
              <a:prstClr val="black">
                <a:alpha val="40000"/>
              </a:prstClr>
            </a:outerShdw>
          </a:effectLst>
        </p:grpSpPr>
        <p:sp>
          <p:nvSpPr>
            <p:cNvPr id="9241" name="Freeform 25"/>
            <p:cNvSpPr>
              <a:spLocks/>
            </p:cNvSpPr>
            <p:nvPr/>
          </p:nvSpPr>
          <p:spPr bwMode="auto">
            <a:xfrm rot="5400000">
              <a:off x="4893469" y="2181794"/>
              <a:ext cx="820738" cy="650875"/>
            </a:xfrm>
            <a:custGeom>
              <a:avLst/>
              <a:gdLst/>
              <a:ahLst/>
              <a:cxnLst>
                <a:cxn ang="0">
                  <a:pos x="0" y="410"/>
                </a:cxn>
                <a:cxn ang="0">
                  <a:pos x="0" y="147"/>
                </a:cxn>
                <a:cxn ang="0">
                  <a:pos x="517" y="0"/>
                </a:cxn>
                <a:cxn ang="0">
                  <a:pos x="517" y="336"/>
                </a:cxn>
                <a:cxn ang="0">
                  <a:pos x="0" y="410"/>
                </a:cxn>
              </a:cxnLst>
              <a:rect l="0" t="0" r="r" b="b"/>
              <a:pathLst>
                <a:path w="517" h="410">
                  <a:moveTo>
                    <a:pt x="0" y="410"/>
                  </a:moveTo>
                  <a:lnTo>
                    <a:pt x="0" y="147"/>
                  </a:lnTo>
                  <a:lnTo>
                    <a:pt x="517" y="0"/>
                  </a:lnTo>
                  <a:lnTo>
                    <a:pt x="517" y="336"/>
                  </a:lnTo>
                  <a:lnTo>
                    <a:pt x="0" y="41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42" name="Freeform 26"/>
            <p:cNvSpPr>
              <a:spLocks/>
            </p:cNvSpPr>
            <p:nvPr/>
          </p:nvSpPr>
          <p:spPr bwMode="auto">
            <a:xfrm rot="5400000">
              <a:off x="4897437" y="2987449"/>
              <a:ext cx="801688" cy="661988"/>
            </a:xfrm>
            <a:custGeom>
              <a:avLst/>
              <a:gdLst/>
              <a:ahLst/>
              <a:cxnLst>
                <a:cxn ang="0">
                  <a:pos x="505" y="417"/>
                </a:cxn>
                <a:cxn ang="0">
                  <a:pos x="0" y="336"/>
                </a:cxn>
                <a:cxn ang="0">
                  <a:pos x="0" y="0"/>
                </a:cxn>
                <a:cxn ang="0">
                  <a:pos x="503" y="149"/>
                </a:cxn>
                <a:cxn ang="0">
                  <a:pos x="505" y="417"/>
                </a:cxn>
                <a:cxn ang="0">
                  <a:pos x="505" y="417"/>
                </a:cxn>
              </a:cxnLst>
              <a:rect l="0" t="0" r="r" b="b"/>
              <a:pathLst>
                <a:path w="505" h="417">
                  <a:moveTo>
                    <a:pt x="505" y="417"/>
                  </a:moveTo>
                  <a:lnTo>
                    <a:pt x="0" y="336"/>
                  </a:lnTo>
                  <a:lnTo>
                    <a:pt x="0" y="0"/>
                  </a:lnTo>
                  <a:lnTo>
                    <a:pt x="503" y="149"/>
                  </a:lnTo>
                  <a:lnTo>
                    <a:pt x="505" y="417"/>
                  </a:lnTo>
                  <a:lnTo>
                    <a:pt x="505" y="417"/>
                  </a:lnTo>
                  <a:close/>
                </a:path>
              </a:pathLst>
            </a:custGeom>
            <a:solidFill>
              <a:srgbClr val="FFD02B"/>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43" name="Freeform 27"/>
            <p:cNvSpPr>
              <a:spLocks/>
            </p:cNvSpPr>
            <p:nvPr/>
          </p:nvSpPr>
          <p:spPr bwMode="auto">
            <a:xfrm rot="5400000">
              <a:off x="4148931" y="2772343"/>
              <a:ext cx="1622425" cy="271463"/>
            </a:xfrm>
            <a:custGeom>
              <a:avLst/>
              <a:gdLst/>
              <a:ahLst/>
              <a:cxnLst>
                <a:cxn ang="0">
                  <a:pos x="517" y="0"/>
                </a:cxn>
                <a:cxn ang="0">
                  <a:pos x="1022" y="81"/>
                </a:cxn>
                <a:cxn ang="0">
                  <a:pos x="517" y="171"/>
                </a:cxn>
                <a:cxn ang="0">
                  <a:pos x="0" y="74"/>
                </a:cxn>
                <a:cxn ang="0">
                  <a:pos x="517" y="0"/>
                </a:cxn>
              </a:cxnLst>
              <a:rect l="0" t="0" r="r" b="b"/>
              <a:pathLst>
                <a:path w="1022" h="171">
                  <a:moveTo>
                    <a:pt x="517" y="0"/>
                  </a:moveTo>
                  <a:lnTo>
                    <a:pt x="1022" y="81"/>
                  </a:lnTo>
                  <a:lnTo>
                    <a:pt x="517" y="171"/>
                  </a:lnTo>
                  <a:lnTo>
                    <a:pt x="0" y="74"/>
                  </a:lnTo>
                  <a:lnTo>
                    <a:pt x="517" y="0"/>
                  </a:lnTo>
                  <a:close/>
                </a:path>
              </a:pathLst>
            </a:custGeom>
            <a:solidFill>
              <a:srgbClr val="D7800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68" name="Group 67"/>
          <p:cNvGrpSpPr/>
          <p:nvPr/>
        </p:nvGrpSpPr>
        <p:grpSpPr>
          <a:xfrm>
            <a:off x="3748617" y="2068763"/>
            <a:ext cx="1244601" cy="1371601"/>
            <a:chOff x="2811462" y="2404837"/>
            <a:chExt cx="933451" cy="1028701"/>
          </a:xfrm>
          <a:solidFill>
            <a:srgbClr val="FF2B2A"/>
          </a:solidFill>
          <a:effectLst>
            <a:outerShdw blurRad="50800" dist="38100" dir="8100000" algn="tr" rotWithShape="0">
              <a:prstClr val="black">
                <a:alpha val="40000"/>
              </a:prstClr>
            </a:outerShdw>
          </a:effectLst>
        </p:grpSpPr>
        <p:sp>
          <p:nvSpPr>
            <p:cNvPr id="9244" name="Freeform 28"/>
            <p:cNvSpPr>
              <a:spLocks/>
            </p:cNvSpPr>
            <p:nvPr/>
          </p:nvSpPr>
          <p:spPr bwMode="auto">
            <a:xfrm rot="5400000">
              <a:off x="2914650" y="2814412"/>
              <a:ext cx="515938" cy="722313"/>
            </a:xfrm>
            <a:custGeom>
              <a:avLst/>
              <a:gdLst/>
              <a:ahLst/>
              <a:cxnLst>
                <a:cxn ang="0">
                  <a:pos x="0" y="130"/>
                </a:cxn>
                <a:cxn ang="0">
                  <a:pos x="0" y="455"/>
                </a:cxn>
                <a:cxn ang="0">
                  <a:pos x="325" y="253"/>
                </a:cxn>
                <a:cxn ang="0">
                  <a:pos x="325" y="0"/>
                </a:cxn>
                <a:cxn ang="0">
                  <a:pos x="0" y="130"/>
                </a:cxn>
              </a:cxnLst>
              <a:rect l="0" t="0" r="r" b="b"/>
              <a:pathLst>
                <a:path w="325" h="455">
                  <a:moveTo>
                    <a:pt x="0" y="130"/>
                  </a:moveTo>
                  <a:lnTo>
                    <a:pt x="0" y="455"/>
                  </a:lnTo>
                  <a:lnTo>
                    <a:pt x="325" y="253"/>
                  </a:lnTo>
                  <a:lnTo>
                    <a:pt x="325" y="0"/>
                  </a:lnTo>
                  <a:lnTo>
                    <a:pt x="0" y="130"/>
                  </a:lnTo>
                  <a:close/>
                </a:path>
              </a:pathLst>
            </a:custGeom>
            <a:solidFill>
              <a:srgbClr val="FF535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45" name="Freeform 29"/>
            <p:cNvSpPr>
              <a:spLocks/>
            </p:cNvSpPr>
            <p:nvPr/>
          </p:nvSpPr>
          <p:spPr bwMode="auto">
            <a:xfrm rot="5400000">
              <a:off x="3021807" y="2710431"/>
              <a:ext cx="1028700" cy="417513"/>
            </a:xfrm>
            <a:custGeom>
              <a:avLst/>
              <a:gdLst/>
              <a:ahLst/>
              <a:cxnLst>
                <a:cxn ang="0">
                  <a:pos x="323" y="0"/>
                </a:cxn>
                <a:cxn ang="0">
                  <a:pos x="0" y="135"/>
                </a:cxn>
                <a:cxn ang="0">
                  <a:pos x="323" y="263"/>
                </a:cxn>
                <a:cxn ang="0">
                  <a:pos x="648" y="133"/>
                </a:cxn>
                <a:cxn ang="0">
                  <a:pos x="323" y="0"/>
                </a:cxn>
              </a:cxnLst>
              <a:rect l="0" t="0" r="r" b="b"/>
              <a:pathLst>
                <a:path w="648" h="263">
                  <a:moveTo>
                    <a:pt x="323" y="0"/>
                  </a:moveTo>
                  <a:lnTo>
                    <a:pt x="0" y="135"/>
                  </a:lnTo>
                  <a:lnTo>
                    <a:pt x="323" y="263"/>
                  </a:lnTo>
                  <a:lnTo>
                    <a:pt x="648" y="133"/>
                  </a:lnTo>
                  <a:lnTo>
                    <a:pt x="323" y="0"/>
                  </a:lnTo>
                  <a:close/>
                </a:path>
              </a:pathLst>
            </a:custGeom>
            <a:solidFill>
              <a:srgbClr val="E10D0C"/>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46" name="Freeform 30"/>
            <p:cNvSpPr>
              <a:spLocks/>
            </p:cNvSpPr>
            <p:nvPr/>
          </p:nvSpPr>
          <p:spPr bwMode="auto">
            <a:xfrm rot="5400000">
              <a:off x="2914650" y="2301650"/>
              <a:ext cx="512763" cy="719138"/>
            </a:xfrm>
            <a:custGeom>
              <a:avLst/>
              <a:gdLst/>
              <a:ahLst/>
              <a:cxnLst>
                <a:cxn ang="0">
                  <a:pos x="323" y="128"/>
                </a:cxn>
                <a:cxn ang="0">
                  <a:pos x="0" y="0"/>
                </a:cxn>
                <a:cxn ang="0">
                  <a:pos x="0" y="258"/>
                </a:cxn>
                <a:cxn ang="0">
                  <a:pos x="323" y="453"/>
                </a:cxn>
                <a:cxn ang="0">
                  <a:pos x="323" y="128"/>
                </a:cxn>
              </a:cxnLst>
              <a:rect l="0" t="0" r="r" b="b"/>
              <a:pathLst>
                <a:path w="323" h="453">
                  <a:moveTo>
                    <a:pt x="323" y="128"/>
                  </a:moveTo>
                  <a:lnTo>
                    <a:pt x="0" y="0"/>
                  </a:lnTo>
                  <a:lnTo>
                    <a:pt x="0" y="258"/>
                  </a:lnTo>
                  <a:lnTo>
                    <a:pt x="323" y="453"/>
                  </a:lnTo>
                  <a:lnTo>
                    <a:pt x="323" y="12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69" name="Group 68"/>
          <p:cNvGrpSpPr/>
          <p:nvPr/>
        </p:nvGrpSpPr>
        <p:grpSpPr>
          <a:xfrm>
            <a:off x="4692650" y="1658130"/>
            <a:ext cx="1073151" cy="2163233"/>
            <a:chOff x="3519487" y="2096862"/>
            <a:chExt cx="804863" cy="1622425"/>
          </a:xfrm>
          <a:solidFill>
            <a:srgbClr val="85C401"/>
          </a:solidFill>
          <a:effectLst>
            <a:outerShdw blurRad="50800" dist="38100" dir="8100000" algn="tr" rotWithShape="0">
              <a:prstClr val="black">
                <a:alpha val="40000"/>
              </a:prstClr>
            </a:outerShdw>
          </a:effectLst>
        </p:grpSpPr>
        <p:sp>
          <p:nvSpPr>
            <p:cNvPr id="9247" name="Freeform 31"/>
            <p:cNvSpPr>
              <a:spLocks/>
            </p:cNvSpPr>
            <p:nvPr/>
          </p:nvSpPr>
          <p:spPr bwMode="auto">
            <a:xfrm rot="5400000">
              <a:off x="3434557" y="2181794"/>
              <a:ext cx="820738" cy="650875"/>
            </a:xfrm>
            <a:custGeom>
              <a:avLst/>
              <a:gdLst/>
              <a:ahLst/>
              <a:cxnLst>
                <a:cxn ang="0">
                  <a:pos x="0" y="0"/>
                </a:cxn>
                <a:cxn ang="0">
                  <a:pos x="0" y="263"/>
                </a:cxn>
                <a:cxn ang="0">
                  <a:pos x="517" y="410"/>
                </a:cxn>
                <a:cxn ang="0">
                  <a:pos x="517" y="74"/>
                </a:cxn>
                <a:cxn ang="0">
                  <a:pos x="0" y="0"/>
                </a:cxn>
              </a:cxnLst>
              <a:rect l="0" t="0" r="r" b="b"/>
              <a:pathLst>
                <a:path w="517" h="410">
                  <a:moveTo>
                    <a:pt x="0" y="0"/>
                  </a:moveTo>
                  <a:lnTo>
                    <a:pt x="0" y="263"/>
                  </a:lnTo>
                  <a:lnTo>
                    <a:pt x="517" y="410"/>
                  </a:lnTo>
                  <a:lnTo>
                    <a:pt x="517" y="74"/>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48" name="Freeform 32"/>
            <p:cNvSpPr>
              <a:spLocks/>
            </p:cNvSpPr>
            <p:nvPr/>
          </p:nvSpPr>
          <p:spPr bwMode="auto">
            <a:xfrm rot="5400000">
              <a:off x="3449637" y="2987449"/>
              <a:ext cx="801688" cy="661988"/>
            </a:xfrm>
            <a:custGeom>
              <a:avLst/>
              <a:gdLst/>
              <a:ahLst/>
              <a:cxnLst>
                <a:cxn ang="0">
                  <a:pos x="505" y="0"/>
                </a:cxn>
                <a:cxn ang="0">
                  <a:pos x="0" y="81"/>
                </a:cxn>
                <a:cxn ang="0">
                  <a:pos x="0" y="417"/>
                </a:cxn>
                <a:cxn ang="0">
                  <a:pos x="503" y="270"/>
                </a:cxn>
                <a:cxn ang="0">
                  <a:pos x="505" y="0"/>
                </a:cxn>
                <a:cxn ang="0">
                  <a:pos x="505" y="0"/>
                </a:cxn>
              </a:cxnLst>
              <a:rect l="0" t="0" r="r" b="b"/>
              <a:pathLst>
                <a:path w="505" h="417">
                  <a:moveTo>
                    <a:pt x="505" y="0"/>
                  </a:moveTo>
                  <a:lnTo>
                    <a:pt x="0" y="81"/>
                  </a:lnTo>
                  <a:lnTo>
                    <a:pt x="0" y="417"/>
                  </a:lnTo>
                  <a:lnTo>
                    <a:pt x="503" y="270"/>
                  </a:lnTo>
                  <a:lnTo>
                    <a:pt x="505" y="0"/>
                  </a:lnTo>
                  <a:lnTo>
                    <a:pt x="505" y="0"/>
                  </a:lnTo>
                  <a:close/>
                </a:path>
              </a:pathLst>
            </a:custGeom>
            <a:solidFill>
              <a:srgbClr val="A3E21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49" name="Freeform 33"/>
            <p:cNvSpPr>
              <a:spLocks/>
            </p:cNvSpPr>
            <p:nvPr/>
          </p:nvSpPr>
          <p:spPr bwMode="auto">
            <a:xfrm rot="5400000">
              <a:off x="3377406" y="2772343"/>
              <a:ext cx="1622425" cy="271463"/>
            </a:xfrm>
            <a:custGeom>
              <a:avLst/>
              <a:gdLst/>
              <a:ahLst/>
              <a:cxnLst>
                <a:cxn ang="0">
                  <a:pos x="0" y="97"/>
                </a:cxn>
                <a:cxn ang="0">
                  <a:pos x="517" y="171"/>
                </a:cxn>
                <a:cxn ang="0">
                  <a:pos x="1022" y="90"/>
                </a:cxn>
                <a:cxn ang="0">
                  <a:pos x="517" y="0"/>
                </a:cxn>
                <a:cxn ang="0">
                  <a:pos x="0" y="97"/>
                </a:cxn>
              </a:cxnLst>
              <a:rect l="0" t="0" r="r" b="b"/>
              <a:pathLst>
                <a:path w="1022" h="171">
                  <a:moveTo>
                    <a:pt x="0" y="97"/>
                  </a:moveTo>
                  <a:lnTo>
                    <a:pt x="517" y="171"/>
                  </a:lnTo>
                  <a:lnTo>
                    <a:pt x="1022" y="90"/>
                  </a:lnTo>
                  <a:lnTo>
                    <a:pt x="517" y="0"/>
                  </a:lnTo>
                  <a:lnTo>
                    <a:pt x="0" y="97"/>
                  </a:lnTo>
                  <a:close/>
                </a:path>
              </a:pathLst>
            </a:custGeom>
            <a:solidFill>
              <a:srgbClr val="5D9C0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70" name="Group 69"/>
          <p:cNvGrpSpPr/>
          <p:nvPr/>
        </p:nvGrpSpPr>
        <p:grpSpPr>
          <a:xfrm>
            <a:off x="5609168" y="1241145"/>
            <a:ext cx="948267" cy="3014133"/>
            <a:chOff x="4206876" y="1784124"/>
            <a:chExt cx="711200" cy="2260600"/>
          </a:xfrm>
          <a:solidFill>
            <a:srgbClr val="3EB8CD"/>
          </a:solidFill>
          <a:effectLst>
            <a:outerShdw blurRad="63500" sx="102000" sy="102000" algn="ctr" rotWithShape="0">
              <a:prstClr val="black">
                <a:alpha val="40000"/>
              </a:prstClr>
            </a:outerShdw>
          </a:effectLst>
        </p:grpSpPr>
        <p:sp>
          <p:nvSpPr>
            <p:cNvPr id="9250" name="Freeform 34"/>
            <p:cNvSpPr>
              <a:spLocks/>
            </p:cNvSpPr>
            <p:nvPr/>
          </p:nvSpPr>
          <p:spPr bwMode="auto">
            <a:xfrm rot="5400000">
              <a:off x="3998913" y="3125562"/>
              <a:ext cx="1127125" cy="711200"/>
            </a:xfrm>
            <a:custGeom>
              <a:avLst/>
              <a:gdLst/>
              <a:ahLst/>
              <a:cxnLst>
                <a:cxn ang="0">
                  <a:pos x="0" y="448"/>
                </a:cxn>
                <a:cxn ang="0">
                  <a:pos x="0" y="0"/>
                </a:cxn>
                <a:cxn ang="0">
                  <a:pos x="710" y="78"/>
                </a:cxn>
                <a:cxn ang="0">
                  <a:pos x="710" y="369"/>
                </a:cxn>
                <a:cxn ang="0">
                  <a:pos x="0" y="448"/>
                </a:cxn>
              </a:cxnLst>
              <a:rect l="0" t="0" r="r" b="b"/>
              <a:pathLst>
                <a:path w="710" h="448">
                  <a:moveTo>
                    <a:pt x="0" y="448"/>
                  </a:moveTo>
                  <a:lnTo>
                    <a:pt x="0" y="0"/>
                  </a:lnTo>
                  <a:lnTo>
                    <a:pt x="710" y="78"/>
                  </a:lnTo>
                  <a:lnTo>
                    <a:pt x="710" y="369"/>
                  </a:lnTo>
                  <a:lnTo>
                    <a:pt x="0" y="448"/>
                  </a:lnTo>
                  <a:close/>
                </a:path>
              </a:pathLst>
            </a:custGeom>
            <a:solidFill>
              <a:srgbClr val="5CD6EB"/>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51" name="Freeform 35"/>
            <p:cNvSpPr>
              <a:spLocks/>
            </p:cNvSpPr>
            <p:nvPr/>
          </p:nvSpPr>
          <p:spPr bwMode="auto">
            <a:xfrm rot="5400000">
              <a:off x="3995738" y="1995262"/>
              <a:ext cx="1133475" cy="711200"/>
            </a:xfrm>
            <a:custGeom>
              <a:avLst/>
              <a:gdLst/>
              <a:ahLst/>
              <a:cxnLst>
                <a:cxn ang="0">
                  <a:pos x="714" y="0"/>
                </a:cxn>
                <a:cxn ang="0">
                  <a:pos x="714" y="448"/>
                </a:cxn>
                <a:cxn ang="0">
                  <a:pos x="0" y="369"/>
                </a:cxn>
                <a:cxn ang="0">
                  <a:pos x="0" y="83"/>
                </a:cxn>
                <a:cxn ang="0">
                  <a:pos x="714" y="0"/>
                </a:cxn>
              </a:cxnLst>
              <a:rect l="0" t="0" r="r" b="b"/>
              <a:pathLst>
                <a:path w="714" h="448">
                  <a:moveTo>
                    <a:pt x="714" y="0"/>
                  </a:moveTo>
                  <a:lnTo>
                    <a:pt x="714" y="448"/>
                  </a:lnTo>
                  <a:lnTo>
                    <a:pt x="0" y="369"/>
                  </a:lnTo>
                  <a:lnTo>
                    <a:pt x="0" y="83"/>
                  </a:lnTo>
                  <a:lnTo>
                    <a:pt x="71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59" name="Group 81"/>
          <p:cNvGrpSpPr/>
          <p:nvPr/>
        </p:nvGrpSpPr>
        <p:grpSpPr>
          <a:xfrm flipH="1" flipV="1">
            <a:off x="7258012" y="3897013"/>
            <a:ext cx="1461718" cy="995810"/>
            <a:chOff x="3376482" y="1459073"/>
            <a:chExt cx="455253" cy="221445"/>
          </a:xfrm>
        </p:grpSpPr>
        <p:cxnSp>
          <p:nvCxnSpPr>
            <p:cNvPr id="60" name="Straight Connector 59"/>
            <p:cNvCxnSpPr/>
            <p:nvPr/>
          </p:nvCxnSpPr>
          <p:spPr>
            <a:xfrm flipH="1" flipV="1">
              <a:off x="3592681" y="1460250"/>
              <a:ext cx="239054" cy="220268"/>
            </a:xfrm>
            <a:prstGeom prst="line">
              <a:avLst/>
            </a:prstGeom>
            <a:ln w="19050" cap="rnd">
              <a:solidFill>
                <a:srgbClr val="56595E"/>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3376482" y="1459073"/>
              <a:ext cx="216200" cy="0"/>
            </a:xfrm>
            <a:prstGeom prst="line">
              <a:avLst/>
            </a:prstGeom>
            <a:ln w="19050" cap="rnd">
              <a:solidFill>
                <a:srgbClr val="56595E"/>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9146553" y="1702254"/>
            <a:ext cx="2623176" cy="602124"/>
            <a:chOff x="1879600" y="3095483"/>
            <a:chExt cx="4564985" cy="361609"/>
          </a:xfrm>
        </p:grpSpPr>
        <p:sp>
          <p:nvSpPr>
            <p:cNvPr id="54" name="Text Box 10"/>
            <p:cNvSpPr txBox="1">
              <a:spLocks noChangeArrowheads="1"/>
            </p:cNvSpPr>
            <p:nvPr/>
          </p:nvSpPr>
          <p:spPr bwMode="auto">
            <a:xfrm>
              <a:off x="1879600" y="3299981"/>
              <a:ext cx="4564985" cy="157111"/>
            </a:xfrm>
            <a:prstGeom prst="rect">
              <a:avLst/>
            </a:prstGeom>
            <a:noFill/>
            <a:ln w="9525">
              <a:noFill/>
              <a:miter lim="800000"/>
              <a:headEnd/>
              <a:tailEnd/>
            </a:ln>
          </p:spPr>
          <p:txBody>
            <a:bodyPr wrap="square" lIns="60960" tIns="30480" rIns="60960" bIns="30480">
              <a:spAutoFit/>
            </a:bodyPr>
            <a:lstStyle/>
            <a:p>
              <a:endParaRPr lang="en-US" sz="1300" dirty="0">
                <a:solidFill>
                  <a:schemeClr val="bg2">
                    <a:lumMod val="10000"/>
                  </a:schemeClr>
                </a:solidFill>
                <a:latin typeface="Candara" panose="020E0502030303020204" pitchFamily="34" charset="0"/>
              </a:endParaRPr>
            </a:p>
          </p:txBody>
        </p:sp>
        <p:sp>
          <p:nvSpPr>
            <p:cNvPr id="55" name="Rectangle 54"/>
            <p:cNvSpPr/>
            <p:nvPr/>
          </p:nvSpPr>
          <p:spPr>
            <a:xfrm>
              <a:off x="1942961" y="3095483"/>
              <a:ext cx="3182571" cy="203320"/>
            </a:xfrm>
            <a:prstGeom prst="rect">
              <a:avLst/>
            </a:prstGeom>
            <a:noFill/>
            <a:ln w="6350">
              <a:noFill/>
            </a:ln>
            <a:effectLst/>
          </p:spPr>
          <p:txBody>
            <a:bodyPr wrap="square" anchor="ctr" anchorCtr="1">
              <a:spAutoFit/>
            </a:bodyPr>
            <a:lstStyle/>
            <a:p>
              <a:pPr algn="ctr" defTabSz="1450940"/>
              <a:r>
                <a:rPr lang="en-US" sz="1600" b="1" dirty="0">
                  <a:solidFill>
                    <a:srgbClr val="01AA8D"/>
                  </a:solidFill>
                  <a:latin typeface="Candara" panose="020E0502030303020204" pitchFamily="34" charset="0"/>
                  <a:ea typeface="Open Sans" pitchFamily="34" charset="0"/>
                  <a:cs typeface="Open Sans" pitchFamily="34" charset="0"/>
                </a:rPr>
                <a:t>2</a:t>
              </a:r>
            </a:p>
          </p:txBody>
        </p:sp>
      </p:grpSp>
      <p:grpSp>
        <p:nvGrpSpPr>
          <p:cNvPr id="62" name="Group 61"/>
          <p:cNvGrpSpPr/>
          <p:nvPr/>
        </p:nvGrpSpPr>
        <p:grpSpPr>
          <a:xfrm>
            <a:off x="615011" y="2007943"/>
            <a:ext cx="2623176" cy="607406"/>
            <a:chOff x="1824088" y="3095483"/>
            <a:chExt cx="4564985" cy="364780"/>
          </a:xfrm>
        </p:grpSpPr>
        <p:sp>
          <p:nvSpPr>
            <p:cNvPr id="63" name="Text Box 10"/>
            <p:cNvSpPr txBox="1">
              <a:spLocks noChangeArrowheads="1"/>
            </p:cNvSpPr>
            <p:nvPr/>
          </p:nvSpPr>
          <p:spPr bwMode="auto">
            <a:xfrm>
              <a:off x="1824088" y="3303152"/>
              <a:ext cx="4564985" cy="157111"/>
            </a:xfrm>
            <a:prstGeom prst="rect">
              <a:avLst/>
            </a:prstGeom>
            <a:noFill/>
            <a:ln w="9525">
              <a:noFill/>
              <a:miter lim="800000"/>
              <a:headEnd/>
              <a:tailEnd/>
            </a:ln>
          </p:spPr>
          <p:txBody>
            <a:bodyPr wrap="square" lIns="60960" tIns="30480" rIns="60960" bIns="30480">
              <a:spAutoFit/>
            </a:bodyPr>
            <a:lstStyle/>
            <a:p>
              <a:endParaRPr lang="en-US" sz="1300" dirty="0">
                <a:solidFill>
                  <a:schemeClr val="bg2">
                    <a:lumMod val="10000"/>
                  </a:schemeClr>
                </a:solidFill>
                <a:latin typeface="Candara" panose="020E0502030303020204" pitchFamily="34" charset="0"/>
              </a:endParaRPr>
            </a:p>
          </p:txBody>
        </p:sp>
        <p:sp>
          <p:nvSpPr>
            <p:cNvPr id="64" name="Rectangle 63"/>
            <p:cNvSpPr/>
            <p:nvPr/>
          </p:nvSpPr>
          <p:spPr>
            <a:xfrm>
              <a:off x="1942959" y="3095483"/>
              <a:ext cx="4318675" cy="203320"/>
            </a:xfrm>
            <a:prstGeom prst="rect">
              <a:avLst/>
            </a:prstGeom>
            <a:noFill/>
            <a:ln w="6350">
              <a:noFill/>
            </a:ln>
            <a:effectLst/>
          </p:spPr>
          <p:txBody>
            <a:bodyPr wrap="square" anchor="ctr" anchorCtr="1">
              <a:spAutoFit/>
            </a:bodyPr>
            <a:lstStyle/>
            <a:p>
              <a:pPr algn="ctr" defTabSz="1450940"/>
              <a:r>
                <a:rPr lang="en-US" sz="1600" b="1" dirty="0" smtClean="0">
                  <a:solidFill>
                    <a:srgbClr val="FF2B2A"/>
                  </a:solidFill>
                  <a:latin typeface="Candara" panose="020E0502030303020204" pitchFamily="34" charset="0"/>
                  <a:ea typeface="Open Sans" pitchFamily="34" charset="0"/>
                  <a:cs typeface="Open Sans" pitchFamily="34" charset="0"/>
                </a:rPr>
                <a:t>1</a:t>
              </a:r>
              <a:endParaRPr lang="en-US" sz="1600" b="1" dirty="0">
                <a:solidFill>
                  <a:srgbClr val="FF2B2A"/>
                </a:solidFill>
                <a:latin typeface="Candara" panose="020E0502030303020204" pitchFamily="34" charset="0"/>
                <a:ea typeface="Open Sans" pitchFamily="34" charset="0"/>
                <a:cs typeface="Open Sans" pitchFamily="34" charset="0"/>
              </a:endParaRPr>
            </a:p>
          </p:txBody>
        </p:sp>
      </p:grpSp>
      <p:grpSp>
        <p:nvGrpSpPr>
          <p:cNvPr id="65" name="Group 64"/>
          <p:cNvGrpSpPr/>
          <p:nvPr/>
        </p:nvGrpSpPr>
        <p:grpSpPr>
          <a:xfrm>
            <a:off x="5001541" y="4837250"/>
            <a:ext cx="2623176" cy="613014"/>
            <a:chOff x="1879600" y="3095483"/>
            <a:chExt cx="4564985" cy="368149"/>
          </a:xfrm>
        </p:grpSpPr>
        <p:sp>
          <p:nvSpPr>
            <p:cNvPr id="66" name="Text Box 10"/>
            <p:cNvSpPr txBox="1">
              <a:spLocks noChangeArrowheads="1"/>
            </p:cNvSpPr>
            <p:nvPr/>
          </p:nvSpPr>
          <p:spPr bwMode="auto">
            <a:xfrm>
              <a:off x="1879600" y="3306521"/>
              <a:ext cx="4564985" cy="157111"/>
            </a:xfrm>
            <a:prstGeom prst="rect">
              <a:avLst/>
            </a:prstGeom>
            <a:noFill/>
            <a:ln w="9525">
              <a:noFill/>
              <a:miter lim="800000"/>
              <a:headEnd/>
              <a:tailEnd/>
            </a:ln>
          </p:spPr>
          <p:txBody>
            <a:bodyPr wrap="square" lIns="60960" tIns="30480" rIns="60960" bIns="30480">
              <a:spAutoFit/>
            </a:bodyPr>
            <a:lstStyle/>
            <a:p>
              <a:endParaRPr lang="en-US" sz="1300" dirty="0">
                <a:solidFill>
                  <a:schemeClr val="bg2">
                    <a:lumMod val="10000"/>
                  </a:schemeClr>
                </a:solidFill>
                <a:latin typeface="Candara" panose="020E0502030303020204" pitchFamily="34" charset="0"/>
              </a:endParaRPr>
            </a:p>
          </p:txBody>
        </p:sp>
        <p:sp>
          <p:nvSpPr>
            <p:cNvPr id="67" name="Rectangle 66"/>
            <p:cNvSpPr/>
            <p:nvPr/>
          </p:nvSpPr>
          <p:spPr>
            <a:xfrm>
              <a:off x="1942961" y="3095483"/>
              <a:ext cx="3182571" cy="203320"/>
            </a:xfrm>
            <a:prstGeom prst="rect">
              <a:avLst/>
            </a:prstGeom>
            <a:noFill/>
            <a:ln w="6350">
              <a:noFill/>
            </a:ln>
            <a:effectLst/>
          </p:spPr>
          <p:txBody>
            <a:bodyPr wrap="square" anchor="ctr" anchorCtr="1">
              <a:spAutoFit/>
            </a:bodyPr>
            <a:lstStyle/>
            <a:p>
              <a:pPr algn="ctr" defTabSz="1450940"/>
              <a:r>
                <a:rPr lang="en-US" sz="1600" b="1" dirty="0" smtClean="0">
                  <a:solidFill>
                    <a:srgbClr val="3EB8CD"/>
                  </a:solidFill>
                  <a:latin typeface="Candara" panose="020E0502030303020204" pitchFamily="34" charset="0"/>
                  <a:ea typeface="Open Sans" pitchFamily="34" charset="0"/>
                  <a:cs typeface="Open Sans" pitchFamily="34" charset="0"/>
                </a:rPr>
                <a:t>4</a:t>
              </a:r>
              <a:endParaRPr lang="en-US" sz="1600" b="1" dirty="0">
                <a:solidFill>
                  <a:srgbClr val="3EB8CD"/>
                </a:solidFill>
                <a:latin typeface="Candara" panose="020E0502030303020204" pitchFamily="34" charset="0"/>
                <a:ea typeface="Open Sans" pitchFamily="34" charset="0"/>
                <a:cs typeface="Open Sans" pitchFamily="34" charset="0"/>
              </a:endParaRPr>
            </a:p>
          </p:txBody>
        </p:sp>
      </p:grpSp>
      <p:grpSp>
        <p:nvGrpSpPr>
          <p:cNvPr id="73" name="Group 72"/>
          <p:cNvGrpSpPr/>
          <p:nvPr/>
        </p:nvGrpSpPr>
        <p:grpSpPr>
          <a:xfrm>
            <a:off x="8856907" y="4636686"/>
            <a:ext cx="2623176" cy="602128"/>
            <a:chOff x="1879600" y="3095483"/>
            <a:chExt cx="4564985" cy="361611"/>
          </a:xfrm>
        </p:grpSpPr>
        <p:sp>
          <p:nvSpPr>
            <p:cNvPr id="74" name="Text Box 10"/>
            <p:cNvSpPr txBox="1">
              <a:spLocks noChangeArrowheads="1"/>
            </p:cNvSpPr>
            <p:nvPr/>
          </p:nvSpPr>
          <p:spPr bwMode="auto">
            <a:xfrm>
              <a:off x="1879600" y="3299983"/>
              <a:ext cx="4564985" cy="157111"/>
            </a:xfrm>
            <a:prstGeom prst="rect">
              <a:avLst/>
            </a:prstGeom>
            <a:noFill/>
            <a:ln w="9525">
              <a:noFill/>
              <a:miter lim="800000"/>
              <a:headEnd/>
              <a:tailEnd/>
            </a:ln>
          </p:spPr>
          <p:txBody>
            <a:bodyPr wrap="square" lIns="60960" tIns="30480" rIns="60960" bIns="30480">
              <a:spAutoFit/>
            </a:bodyPr>
            <a:lstStyle/>
            <a:p>
              <a:endParaRPr lang="en-US" sz="1300" dirty="0">
                <a:solidFill>
                  <a:schemeClr val="bg2">
                    <a:lumMod val="10000"/>
                  </a:schemeClr>
                </a:solidFill>
                <a:latin typeface="Candara" panose="020E0502030303020204" pitchFamily="34" charset="0"/>
              </a:endParaRPr>
            </a:p>
          </p:txBody>
        </p:sp>
        <p:sp>
          <p:nvSpPr>
            <p:cNvPr id="75" name="Rectangle 74"/>
            <p:cNvSpPr/>
            <p:nvPr/>
          </p:nvSpPr>
          <p:spPr>
            <a:xfrm>
              <a:off x="1942961" y="3095483"/>
              <a:ext cx="3182571" cy="203320"/>
            </a:xfrm>
            <a:prstGeom prst="rect">
              <a:avLst/>
            </a:prstGeom>
            <a:noFill/>
            <a:ln w="6350">
              <a:noFill/>
            </a:ln>
            <a:effectLst/>
          </p:spPr>
          <p:txBody>
            <a:bodyPr wrap="square" anchor="ctr" anchorCtr="1">
              <a:spAutoFit/>
            </a:bodyPr>
            <a:lstStyle/>
            <a:p>
              <a:pPr algn="ctr" defTabSz="1450940"/>
              <a:r>
                <a:rPr lang="en-US" sz="1600" b="1" dirty="0">
                  <a:solidFill>
                    <a:srgbClr val="FFA803"/>
                  </a:solidFill>
                  <a:latin typeface="Candara" panose="020E0502030303020204" pitchFamily="34" charset="0"/>
                  <a:ea typeface="Open Sans" pitchFamily="34" charset="0"/>
                  <a:cs typeface="Open Sans" pitchFamily="34" charset="0"/>
                </a:rPr>
                <a:t>5</a:t>
              </a:r>
            </a:p>
          </p:txBody>
        </p:sp>
      </p:grpSp>
      <p:grpSp>
        <p:nvGrpSpPr>
          <p:cNvPr id="76" name="Group 75"/>
          <p:cNvGrpSpPr/>
          <p:nvPr/>
        </p:nvGrpSpPr>
        <p:grpSpPr>
          <a:xfrm>
            <a:off x="1154690" y="4648356"/>
            <a:ext cx="2674441" cy="619783"/>
            <a:chOff x="1942961" y="3095483"/>
            <a:chExt cx="4654199" cy="372214"/>
          </a:xfrm>
        </p:grpSpPr>
        <p:sp>
          <p:nvSpPr>
            <p:cNvPr id="77" name="Text Box 10"/>
            <p:cNvSpPr txBox="1">
              <a:spLocks noChangeArrowheads="1"/>
            </p:cNvSpPr>
            <p:nvPr/>
          </p:nvSpPr>
          <p:spPr bwMode="auto">
            <a:xfrm>
              <a:off x="2032175" y="3310586"/>
              <a:ext cx="4564985" cy="157111"/>
            </a:xfrm>
            <a:prstGeom prst="rect">
              <a:avLst/>
            </a:prstGeom>
            <a:noFill/>
            <a:ln w="9525">
              <a:noFill/>
              <a:miter lim="800000"/>
              <a:headEnd/>
              <a:tailEnd/>
            </a:ln>
          </p:spPr>
          <p:txBody>
            <a:bodyPr wrap="square" lIns="60960" tIns="30480" rIns="60960" bIns="30480">
              <a:spAutoFit/>
            </a:bodyPr>
            <a:lstStyle/>
            <a:p>
              <a:endParaRPr lang="en-US" sz="1300" dirty="0">
                <a:solidFill>
                  <a:schemeClr val="bg2">
                    <a:lumMod val="10000"/>
                  </a:schemeClr>
                </a:solidFill>
                <a:latin typeface="Candara" panose="020E0502030303020204" pitchFamily="34" charset="0"/>
              </a:endParaRPr>
            </a:p>
          </p:txBody>
        </p:sp>
        <p:sp>
          <p:nvSpPr>
            <p:cNvPr id="78" name="Rectangle 77"/>
            <p:cNvSpPr/>
            <p:nvPr/>
          </p:nvSpPr>
          <p:spPr>
            <a:xfrm>
              <a:off x="1942961" y="3095483"/>
              <a:ext cx="3182571" cy="203320"/>
            </a:xfrm>
            <a:prstGeom prst="rect">
              <a:avLst/>
            </a:prstGeom>
            <a:noFill/>
            <a:ln w="6350">
              <a:noFill/>
            </a:ln>
            <a:effectLst/>
          </p:spPr>
          <p:txBody>
            <a:bodyPr wrap="square" anchor="ctr" anchorCtr="1">
              <a:spAutoFit/>
            </a:bodyPr>
            <a:lstStyle/>
            <a:p>
              <a:pPr algn="ctr" defTabSz="1450940"/>
              <a:r>
                <a:rPr lang="en-US" sz="1600" b="1" dirty="0">
                  <a:solidFill>
                    <a:srgbClr val="85C401"/>
                  </a:solidFill>
                  <a:latin typeface="Candara" panose="020E0502030303020204" pitchFamily="34" charset="0"/>
                  <a:ea typeface="Open Sans" pitchFamily="34" charset="0"/>
                  <a:cs typeface="Open Sans" pitchFamily="34" charset="0"/>
                </a:rPr>
                <a:t>3</a:t>
              </a:r>
            </a:p>
          </p:txBody>
        </p:sp>
      </p:grpSp>
      <p:grpSp>
        <p:nvGrpSpPr>
          <p:cNvPr id="79" name="Group 81"/>
          <p:cNvGrpSpPr/>
          <p:nvPr/>
        </p:nvGrpSpPr>
        <p:grpSpPr>
          <a:xfrm rot="8196604" flipH="1" flipV="1">
            <a:off x="8183709" y="1645999"/>
            <a:ext cx="724076" cy="635278"/>
            <a:chOff x="3376482" y="1459073"/>
            <a:chExt cx="455253" cy="221445"/>
          </a:xfrm>
        </p:grpSpPr>
        <p:cxnSp>
          <p:nvCxnSpPr>
            <p:cNvPr id="80" name="Straight Connector 79"/>
            <p:cNvCxnSpPr/>
            <p:nvPr/>
          </p:nvCxnSpPr>
          <p:spPr>
            <a:xfrm flipH="1" flipV="1">
              <a:off x="3592681" y="1460250"/>
              <a:ext cx="239054" cy="220268"/>
            </a:xfrm>
            <a:prstGeom prst="line">
              <a:avLst/>
            </a:prstGeom>
            <a:ln w="19050" cap="rnd">
              <a:solidFill>
                <a:srgbClr val="56595E"/>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3376482" y="1459073"/>
              <a:ext cx="216200" cy="0"/>
            </a:xfrm>
            <a:prstGeom prst="line">
              <a:avLst/>
            </a:prstGeom>
            <a:ln w="19050" cap="rnd">
              <a:solidFill>
                <a:srgbClr val="56595E"/>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5" name="Group 81"/>
          <p:cNvGrpSpPr/>
          <p:nvPr/>
        </p:nvGrpSpPr>
        <p:grpSpPr>
          <a:xfrm flipV="1">
            <a:off x="3145508" y="3897013"/>
            <a:ext cx="1770095" cy="995810"/>
            <a:chOff x="3280437" y="1459073"/>
            <a:chExt cx="551298" cy="221445"/>
          </a:xfrm>
        </p:grpSpPr>
        <p:cxnSp>
          <p:nvCxnSpPr>
            <p:cNvPr id="86" name="Straight Connector 85"/>
            <p:cNvCxnSpPr/>
            <p:nvPr/>
          </p:nvCxnSpPr>
          <p:spPr>
            <a:xfrm flipH="1" flipV="1">
              <a:off x="3592681" y="1460250"/>
              <a:ext cx="239054" cy="220268"/>
            </a:xfrm>
            <a:prstGeom prst="line">
              <a:avLst/>
            </a:prstGeom>
            <a:ln w="19050" cap="rnd">
              <a:solidFill>
                <a:srgbClr val="56595E"/>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3280437" y="1459073"/>
              <a:ext cx="313270" cy="0"/>
            </a:xfrm>
            <a:prstGeom prst="line">
              <a:avLst/>
            </a:prstGeom>
            <a:ln w="19050" cap="rnd">
              <a:solidFill>
                <a:srgbClr val="56595E"/>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Group 81"/>
          <p:cNvGrpSpPr/>
          <p:nvPr/>
        </p:nvGrpSpPr>
        <p:grpSpPr>
          <a:xfrm rot="13403396" flipV="1">
            <a:off x="3008213" y="1570056"/>
            <a:ext cx="806411" cy="1097276"/>
            <a:chOff x="3376482" y="1457904"/>
            <a:chExt cx="507024" cy="382489"/>
          </a:xfrm>
        </p:grpSpPr>
        <p:cxnSp>
          <p:nvCxnSpPr>
            <p:cNvPr id="89" name="Straight Connector 88"/>
            <p:cNvCxnSpPr/>
            <p:nvPr/>
          </p:nvCxnSpPr>
          <p:spPr>
            <a:xfrm flipH="1" flipV="1">
              <a:off x="3596048" y="1457904"/>
              <a:ext cx="287458" cy="382489"/>
            </a:xfrm>
            <a:prstGeom prst="line">
              <a:avLst/>
            </a:prstGeom>
            <a:ln w="19050" cap="rnd">
              <a:solidFill>
                <a:srgbClr val="56595E"/>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flipV="1">
              <a:off x="3376482" y="1459073"/>
              <a:ext cx="216200" cy="0"/>
            </a:xfrm>
            <a:prstGeom prst="line">
              <a:avLst/>
            </a:prstGeom>
            <a:ln w="19050" cap="rnd">
              <a:solidFill>
                <a:srgbClr val="56595E"/>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91" name="Straight Connector 90"/>
          <p:cNvCxnSpPr/>
          <p:nvPr/>
        </p:nvCxnSpPr>
        <p:spPr>
          <a:xfrm rot="5400000" flipH="1">
            <a:off x="5871634" y="4531725"/>
            <a:ext cx="365760" cy="0"/>
          </a:xfrm>
          <a:prstGeom prst="line">
            <a:avLst/>
          </a:prstGeom>
          <a:ln w="19050" cap="rnd">
            <a:solidFill>
              <a:srgbClr val="56595E"/>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310489" y="258228"/>
            <a:ext cx="5508978" cy="769441"/>
          </a:xfrm>
          <a:prstGeom prst="rect">
            <a:avLst/>
          </a:prstGeom>
          <a:noFill/>
        </p:spPr>
        <p:txBody>
          <a:bodyPr wrap="square" rtlCol="0">
            <a:spAutoFit/>
          </a:bodyPr>
          <a:lstStyle/>
          <a:p>
            <a:pPr algn="r"/>
            <a:r>
              <a:rPr lang="en-US" sz="4400" b="1" dirty="0"/>
              <a:t>actionable intelligence</a:t>
            </a:r>
            <a:endParaRPr lang="en-US" sz="4400" b="1" dirty="0" smtClean="0">
              <a:solidFill>
                <a:srgbClr val="56595E"/>
              </a:solidFill>
              <a:latin typeface="Candara" panose="020E0502030303020204" pitchFamily="34" charset="0"/>
            </a:endParaRPr>
          </a:p>
        </p:txBody>
      </p:sp>
      <p:sp>
        <p:nvSpPr>
          <p:cNvPr id="3" name="Rectangle 2"/>
          <p:cNvSpPr/>
          <p:nvPr/>
        </p:nvSpPr>
        <p:spPr>
          <a:xfrm>
            <a:off x="1" y="2615349"/>
            <a:ext cx="3827546" cy="1815882"/>
          </a:xfrm>
          <a:prstGeom prst="rect">
            <a:avLst/>
          </a:prstGeom>
        </p:spPr>
        <p:txBody>
          <a:bodyPr wrap="square">
            <a:spAutoFit/>
          </a:bodyPr>
          <a:lstStyle/>
          <a:p>
            <a:r>
              <a:rPr lang="en-US" sz="1600" dirty="0">
                <a:latin typeface="Candara" pitchFamily="34" charset="0"/>
              </a:rPr>
              <a:t>The dashboards generated will provide insights to show different analysis of the shootings of victims giving an in-depth knowledge of the  variables that surrounds the death of each victim in the dataset, this helps to tell if the killing of a victim is justifiable or not. </a:t>
            </a:r>
          </a:p>
        </p:txBody>
      </p:sp>
      <p:sp>
        <p:nvSpPr>
          <p:cNvPr id="4" name="Rectangle 3"/>
          <p:cNvSpPr/>
          <p:nvPr/>
        </p:nvSpPr>
        <p:spPr>
          <a:xfrm>
            <a:off x="8441956" y="2103824"/>
            <a:ext cx="3453077" cy="2062103"/>
          </a:xfrm>
          <a:prstGeom prst="rect">
            <a:avLst/>
          </a:prstGeom>
        </p:spPr>
        <p:txBody>
          <a:bodyPr wrap="square">
            <a:spAutoFit/>
          </a:bodyPr>
          <a:lstStyle/>
          <a:p>
            <a:r>
              <a:rPr lang="en-US" sz="1600" dirty="0">
                <a:latin typeface="Candara" pitchFamily="34" charset="0"/>
              </a:rPr>
              <a:t>the information gathered from the analysis of this dataset can help the police department, the department of justice, mayors of cities, United States government, lawmakers, legislators and even the World health organization (we will get to our they are involved in a moment). </a:t>
            </a:r>
          </a:p>
        </p:txBody>
      </p:sp>
      <p:sp>
        <p:nvSpPr>
          <p:cNvPr id="5" name="Rectangle 4"/>
          <p:cNvSpPr/>
          <p:nvPr/>
        </p:nvSpPr>
        <p:spPr>
          <a:xfrm>
            <a:off x="94330" y="5354597"/>
            <a:ext cx="3891493" cy="1323439"/>
          </a:xfrm>
          <a:prstGeom prst="rect">
            <a:avLst/>
          </a:prstGeom>
        </p:spPr>
        <p:txBody>
          <a:bodyPr wrap="square">
            <a:spAutoFit/>
          </a:bodyPr>
          <a:lstStyle/>
          <a:p>
            <a:r>
              <a:rPr lang="en-US" sz="1600" dirty="0">
                <a:latin typeface="Candara" pitchFamily="34" charset="0"/>
              </a:rPr>
              <a:t>It can also help the police force in knowing how to reduce the death of victims in the near future by carefully taking all the results gained from this analysis into consideration. </a:t>
            </a:r>
          </a:p>
        </p:txBody>
      </p:sp>
      <p:sp>
        <p:nvSpPr>
          <p:cNvPr id="7" name="Rectangle 6"/>
          <p:cNvSpPr/>
          <p:nvPr/>
        </p:nvSpPr>
        <p:spPr>
          <a:xfrm>
            <a:off x="4230159" y="5319459"/>
            <a:ext cx="4249088" cy="1323439"/>
          </a:xfrm>
          <a:prstGeom prst="rect">
            <a:avLst/>
          </a:prstGeom>
        </p:spPr>
        <p:txBody>
          <a:bodyPr wrap="square">
            <a:spAutoFit/>
          </a:bodyPr>
          <a:lstStyle/>
          <a:p>
            <a:r>
              <a:rPr lang="en-US" sz="1600" dirty="0">
                <a:latin typeface="Candara" pitchFamily="34" charset="0"/>
              </a:rPr>
              <a:t>We can get actionable insights like How many teens are killed, what actions can the government, mayors, community leaders take to reduce the number of teens committing crime</a:t>
            </a:r>
          </a:p>
        </p:txBody>
      </p:sp>
      <p:sp>
        <p:nvSpPr>
          <p:cNvPr id="8" name="Rectangle 7"/>
          <p:cNvSpPr/>
          <p:nvPr/>
        </p:nvSpPr>
        <p:spPr>
          <a:xfrm>
            <a:off x="8451040" y="5165570"/>
            <a:ext cx="3740960" cy="1569660"/>
          </a:xfrm>
          <a:prstGeom prst="rect">
            <a:avLst/>
          </a:prstGeom>
        </p:spPr>
        <p:txBody>
          <a:bodyPr wrap="square">
            <a:spAutoFit/>
          </a:bodyPr>
          <a:lstStyle/>
          <a:p>
            <a:r>
              <a:rPr lang="en-US" sz="1600" dirty="0">
                <a:latin typeface="Candara" pitchFamily="34" charset="0"/>
              </a:rPr>
              <a:t>Another actionable insight we can gain is the percentage of suspects who suffer from mental illness, how officers can best respond to such cases and show empathy rather than the aim to shoot and kill. </a:t>
            </a:r>
          </a:p>
        </p:txBody>
      </p:sp>
    </p:spTree>
    <p:extLst>
      <p:ext uri="{BB962C8B-B14F-4D97-AF65-F5344CB8AC3E}">
        <p14:creationId xmlns:p14="http://schemas.microsoft.com/office/powerpoint/2010/main" val="69257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 presetClass="entr" presetSubtype="4" accel="50000" decel="50000" fill="hold" nodeType="after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wipe(up)">
                                      <p:cBhvr>
                                        <p:cTn id="16" dur="500"/>
                                        <p:tgtEl>
                                          <p:spTgt spid="91"/>
                                        </p:tgtEl>
                                      </p:cBhvr>
                                    </p:animEffect>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fade">
                                      <p:cBhvr>
                                        <p:cTn id="20" dur="1000"/>
                                        <p:tgtEl>
                                          <p:spTgt spid="65"/>
                                        </p:tgtEl>
                                      </p:cBhvr>
                                    </p:animEffect>
                                    <p:anim calcmode="lin" valueType="num">
                                      <p:cBhvr>
                                        <p:cTn id="21" dur="1000" fill="hold"/>
                                        <p:tgtEl>
                                          <p:spTgt spid="65"/>
                                        </p:tgtEl>
                                        <p:attrNameLst>
                                          <p:attrName>ppt_x</p:attrName>
                                        </p:attrNameLst>
                                      </p:cBhvr>
                                      <p:tavLst>
                                        <p:tav tm="0">
                                          <p:val>
                                            <p:strVal val="#ppt_x"/>
                                          </p:val>
                                        </p:tav>
                                        <p:tav tm="100000">
                                          <p:val>
                                            <p:strVal val="#ppt_x"/>
                                          </p:val>
                                        </p:tav>
                                      </p:tavLst>
                                    </p:anim>
                                    <p:anim calcmode="lin" valueType="num">
                                      <p:cBhvr>
                                        <p:cTn id="22" dur="1000" fill="hold"/>
                                        <p:tgtEl>
                                          <p:spTgt spid="65"/>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2" presetClass="entr" presetSubtype="8" accel="50000" decel="50000" fill="hold" nodeType="afterEffect">
                                  <p:stCondLst>
                                    <p:cond delay="0"/>
                                  </p:stCondLst>
                                  <p:childTnLst>
                                    <p:set>
                                      <p:cBhvr>
                                        <p:cTn id="25" dur="1" fill="hold">
                                          <p:stCondLst>
                                            <p:cond delay="0"/>
                                          </p:stCondLst>
                                        </p:cTn>
                                        <p:tgtEl>
                                          <p:spTgt spid="69"/>
                                        </p:tgtEl>
                                        <p:attrNameLst>
                                          <p:attrName>style.visibility</p:attrName>
                                        </p:attrNameLst>
                                      </p:cBhvr>
                                      <p:to>
                                        <p:strVal val="visible"/>
                                      </p:to>
                                    </p:set>
                                    <p:anim calcmode="lin" valueType="num">
                                      <p:cBhvr additive="base">
                                        <p:cTn id="26" dur="500" fill="hold"/>
                                        <p:tgtEl>
                                          <p:spTgt spid="69"/>
                                        </p:tgtEl>
                                        <p:attrNameLst>
                                          <p:attrName>ppt_x</p:attrName>
                                        </p:attrNameLst>
                                      </p:cBhvr>
                                      <p:tavLst>
                                        <p:tav tm="0">
                                          <p:val>
                                            <p:strVal val="0-#ppt_w/2"/>
                                          </p:val>
                                        </p:tav>
                                        <p:tav tm="100000">
                                          <p:val>
                                            <p:strVal val="#ppt_x"/>
                                          </p:val>
                                        </p:tav>
                                      </p:tavLst>
                                    </p:anim>
                                    <p:anim calcmode="lin" valueType="num">
                                      <p:cBhvr additive="base">
                                        <p:cTn id="27" dur="500" fill="hold"/>
                                        <p:tgtEl>
                                          <p:spTgt spid="69"/>
                                        </p:tgtEl>
                                        <p:attrNameLst>
                                          <p:attrName>ppt_y</p:attrName>
                                        </p:attrNameLst>
                                      </p:cBhvr>
                                      <p:tavLst>
                                        <p:tav tm="0">
                                          <p:val>
                                            <p:strVal val="#ppt_y"/>
                                          </p:val>
                                        </p:tav>
                                        <p:tav tm="100000">
                                          <p:val>
                                            <p:strVal val="#ppt_y"/>
                                          </p:val>
                                        </p:tav>
                                      </p:tavLst>
                                    </p:anim>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wipe(right)">
                                      <p:cBhvr>
                                        <p:cTn id="31" dur="500"/>
                                        <p:tgtEl>
                                          <p:spTgt spid="85"/>
                                        </p:tgtEl>
                                      </p:cBhvr>
                                    </p:animEffect>
                                  </p:childTnLst>
                                </p:cTn>
                              </p:par>
                            </p:childTnLst>
                          </p:cTn>
                        </p:par>
                        <p:par>
                          <p:cTn id="32" fill="hold">
                            <p:stCondLst>
                              <p:cond delay="3500"/>
                            </p:stCondLst>
                            <p:childTnLst>
                              <p:par>
                                <p:cTn id="33" presetID="42" presetClass="entr" presetSubtype="0" fill="hold" nodeType="after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fade">
                                      <p:cBhvr>
                                        <p:cTn id="35" dur="1000"/>
                                        <p:tgtEl>
                                          <p:spTgt spid="76"/>
                                        </p:tgtEl>
                                      </p:cBhvr>
                                    </p:animEffect>
                                    <p:anim calcmode="lin" valueType="num">
                                      <p:cBhvr>
                                        <p:cTn id="36" dur="1000" fill="hold"/>
                                        <p:tgtEl>
                                          <p:spTgt spid="76"/>
                                        </p:tgtEl>
                                        <p:attrNameLst>
                                          <p:attrName>ppt_x</p:attrName>
                                        </p:attrNameLst>
                                      </p:cBhvr>
                                      <p:tavLst>
                                        <p:tav tm="0">
                                          <p:val>
                                            <p:strVal val="#ppt_x"/>
                                          </p:val>
                                        </p:tav>
                                        <p:tav tm="100000">
                                          <p:val>
                                            <p:strVal val="#ppt_x"/>
                                          </p:val>
                                        </p:tav>
                                      </p:tavLst>
                                    </p:anim>
                                    <p:anim calcmode="lin" valueType="num">
                                      <p:cBhvr>
                                        <p:cTn id="37" dur="1000" fill="hold"/>
                                        <p:tgtEl>
                                          <p:spTgt spid="76"/>
                                        </p:tgtEl>
                                        <p:attrNameLst>
                                          <p:attrName>ppt_y</p:attrName>
                                        </p:attrNameLst>
                                      </p:cBhvr>
                                      <p:tavLst>
                                        <p:tav tm="0">
                                          <p:val>
                                            <p:strVal val="#ppt_y+.1"/>
                                          </p:val>
                                        </p:tav>
                                        <p:tav tm="100000">
                                          <p:val>
                                            <p:strVal val="#ppt_y"/>
                                          </p:val>
                                        </p:tav>
                                      </p:tavLst>
                                    </p:anim>
                                  </p:childTnLst>
                                </p:cTn>
                              </p:par>
                            </p:childTnLst>
                          </p:cTn>
                        </p:par>
                        <p:par>
                          <p:cTn id="38" fill="hold">
                            <p:stCondLst>
                              <p:cond delay="4500"/>
                            </p:stCondLst>
                            <p:childTnLst>
                              <p:par>
                                <p:cTn id="39" presetID="2" presetClass="entr" presetSubtype="2" accel="50000" decel="50000" fill="hold" nodeType="afterEffect">
                                  <p:stCondLst>
                                    <p:cond delay="0"/>
                                  </p:stCondLst>
                                  <p:childTnLst>
                                    <p:set>
                                      <p:cBhvr>
                                        <p:cTn id="40" dur="1" fill="hold">
                                          <p:stCondLst>
                                            <p:cond delay="0"/>
                                          </p:stCondLst>
                                        </p:cTn>
                                        <p:tgtEl>
                                          <p:spTgt spid="71"/>
                                        </p:tgtEl>
                                        <p:attrNameLst>
                                          <p:attrName>style.visibility</p:attrName>
                                        </p:attrNameLst>
                                      </p:cBhvr>
                                      <p:to>
                                        <p:strVal val="visible"/>
                                      </p:to>
                                    </p:set>
                                    <p:anim calcmode="lin" valueType="num">
                                      <p:cBhvr additive="base">
                                        <p:cTn id="41" dur="500" fill="hold"/>
                                        <p:tgtEl>
                                          <p:spTgt spid="71"/>
                                        </p:tgtEl>
                                        <p:attrNameLst>
                                          <p:attrName>ppt_x</p:attrName>
                                        </p:attrNameLst>
                                      </p:cBhvr>
                                      <p:tavLst>
                                        <p:tav tm="0">
                                          <p:val>
                                            <p:strVal val="1+#ppt_w/2"/>
                                          </p:val>
                                        </p:tav>
                                        <p:tav tm="100000">
                                          <p:val>
                                            <p:strVal val="#ppt_x"/>
                                          </p:val>
                                        </p:tav>
                                      </p:tavLst>
                                    </p:anim>
                                    <p:anim calcmode="lin" valueType="num">
                                      <p:cBhvr additive="base">
                                        <p:cTn id="42" dur="500" fill="hold"/>
                                        <p:tgtEl>
                                          <p:spTgt spid="71"/>
                                        </p:tgtEl>
                                        <p:attrNameLst>
                                          <p:attrName>ppt_y</p:attrName>
                                        </p:attrNameLst>
                                      </p:cBhvr>
                                      <p:tavLst>
                                        <p:tav tm="0">
                                          <p:val>
                                            <p:strVal val="#ppt_y"/>
                                          </p:val>
                                        </p:tav>
                                        <p:tav tm="100000">
                                          <p:val>
                                            <p:strVal val="#ppt_y"/>
                                          </p:val>
                                        </p:tav>
                                      </p:tavLst>
                                    </p:anim>
                                  </p:childTnLst>
                                </p:cTn>
                              </p:par>
                            </p:childTnLst>
                          </p:cTn>
                        </p:par>
                        <p:par>
                          <p:cTn id="43" fill="hold">
                            <p:stCondLst>
                              <p:cond delay="5000"/>
                            </p:stCondLst>
                            <p:childTnLst>
                              <p:par>
                                <p:cTn id="44" presetID="22" presetClass="entr" presetSubtype="8" fill="hold" nodeType="after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wipe(left)">
                                      <p:cBhvr>
                                        <p:cTn id="46" dur="500"/>
                                        <p:tgtEl>
                                          <p:spTgt spid="59"/>
                                        </p:tgtEl>
                                      </p:cBhvr>
                                    </p:animEffect>
                                  </p:childTnLst>
                                </p:cTn>
                              </p:par>
                            </p:childTnLst>
                          </p:cTn>
                        </p:par>
                        <p:par>
                          <p:cTn id="47" fill="hold">
                            <p:stCondLst>
                              <p:cond delay="5500"/>
                            </p:stCondLst>
                            <p:childTnLst>
                              <p:par>
                                <p:cTn id="48" presetID="42" presetClass="entr" presetSubtype="0" fill="hold" nodeType="afterEffect">
                                  <p:stCondLst>
                                    <p:cond delay="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1000"/>
                                        <p:tgtEl>
                                          <p:spTgt spid="73"/>
                                        </p:tgtEl>
                                      </p:cBhvr>
                                    </p:animEffect>
                                    <p:anim calcmode="lin" valueType="num">
                                      <p:cBhvr>
                                        <p:cTn id="51" dur="1000" fill="hold"/>
                                        <p:tgtEl>
                                          <p:spTgt spid="73"/>
                                        </p:tgtEl>
                                        <p:attrNameLst>
                                          <p:attrName>ppt_x</p:attrName>
                                        </p:attrNameLst>
                                      </p:cBhvr>
                                      <p:tavLst>
                                        <p:tav tm="0">
                                          <p:val>
                                            <p:strVal val="#ppt_x"/>
                                          </p:val>
                                        </p:tav>
                                        <p:tav tm="100000">
                                          <p:val>
                                            <p:strVal val="#ppt_x"/>
                                          </p:val>
                                        </p:tav>
                                      </p:tavLst>
                                    </p:anim>
                                    <p:anim calcmode="lin" valueType="num">
                                      <p:cBhvr>
                                        <p:cTn id="52" dur="1000" fill="hold"/>
                                        <p:tgtEl>
                                          <p:spTgt spid="73"/>
                                        </p:tgtEl>
                                        <p:attrNameLst>
                                          <p:attrName>ppt_y</p:attrName>
                                        </p:attrNameLst>
                                      </p:cBhvr>
                                      <p:tavLst>
                                        <p:tav tm="0">
                                          <p:val>
                                            <p:strVal val="#ppt_y+.1"/>
                                          </p:val>
                                        </p:tav>
                                        <p:tav tm="100000">
                                          <p:val>
                                            <p:strVal val="#ppt_y"/>
                                          </p:val>
                                        </p:tav>
                                      </p:tavLst>
                                    </p:anim>
                                  </p:childTnLst>
                                </p:cTn>
                              </p:par>
                            </p:childTnLst>
                          </p:cTn>
                        </p:par>
                        <p:par>
                          <p:cTn id="53" fill="hold">
                            <p:stCondLst>
                              <p:cond delay="6500"/>
                            </p:stCondLst>
                            <p:childTnLst>
                              <p:par>
                                <p:cTn id="54" presetID="2" presetClass="entr" presetSubtype="8" accel="50000" decel="50000" fill="hold" nodeType="afterEffect">
                                  <p:stCondLst>
                                    <p:cond delay="0"/>
                                  </p:stCondLst>
                                  <p:childTnLst>
                                    <p:set>
                                      <p:cBhvr>
                                        <p:cTn id="55" dur="1" fill="hold">
                                          <p:stCondLst>
                                            <p:cond delay="0"/>
                                          </p:stCondLst>
                                        </p:cTn>
                                        <p:tgtEl>
                                          <p:spTgt spid="68"/>
                                        </p:tgtEl>
                                        <p:attrNameLst>
                                          <p:attrName>style.visibility</p:attrName>
                                        </p:attrNameLst>
                                      </p:cBhvr>
                                      <p:to>
                                        <p:strVal val="visible"/>
                                      </p:to>
                                    </p:set>
                                    <p:anim calcmode="lin" valueType="num">
                                      <p:cBhvr additive="base">
                                        <p:cTn id="56" dur="500" fill="hold"/>
                                        <p:tgtEl>
                                          <p:spTgt spid="68"/>
                                        </p:tgtEl>
                                        <p:attrNameLst>
                                          <p:attrName>ppt_x</p:attrName>
                                        </p:attrNameLst>
                                      </p:cBhvr>
                                      <p:tavLst>
                                        <p:tav tm="0">
                                          <p:val>
                                            <p:strVal val="0-#ppt_w/2"/>
                                          </p:val>
                                        </p:tav>
                                        <p:tav tm="100000">
                                          <p:val>
                                            <p:strVal val="#ppt_x"/>
                                          </p:val>
                                        </p:tav>
                                      </p:tavLst>
                                    </p:anim>
                                    <p:anim calcmode="lin" valueType="num">
                                      <p:cBhvr additive="base">
                                        <p:cTn id="57" dur="500" fill="hold"/>
                                        <p:tgtEl>
                                          <p:spTgt spid="68"/>
                                        </p:tgtEl>
                                        <p:attrNameLst>
                                          <p:attrName>ppt_y</p:attrName>
                                        </p:attrNameLst>
                                      </p:cBhvr>
                                      <p:tavLst>
                                        <p:tav tm="0">
                                          <p:val>
                                            <p:strVal val="#ppt_y"/>
                                          </p:val>
                                        </p:tav>
                                        <p:tav tm="100000">
                                          <p:val>
                                            <p:strVal val="#ppt_y"/>
                                          </p:val>
                                        </p:tav>
                                      </p:tavLst>
                                    </p:anim>
                                  </p:childTnLst>
                                </p:cTn>
                              </p:par>
                            </p:childTnLst>
                          </p:cTn>
                        </p:par>
                        <p:par>
                          <p:cTn id="58" fill="hold">
                            <p:stCondLst>
                              <p:cond delay="7000"/>
                            </p:stCondLst>
                            <p:childTnLst>
                              <p:par>
                                <p:cTn id="59" presetID="22" presetClass="entr" presetSubtype="2" fill="hold" nodeType="afterEffect">
                                  <p:stCondLst>
                                    <p:cond delay="0"/>
                                  </p:stCondLst>
                                  <p:childTnLst>
                                    <p:set>
                                      <p:cBhvr>
                                        <p:cTn id="60" dur="1" fill="hold">
                                          <p:stCondLst>
                                            <p:cond delay="0"/>
                                          </p:stCondLst>
                                        </p:cTn>
                                        <p:tgtEl>
                                          <p:spTgt spid="88"/>
                                        </p:tgtEl>
                                        <p:attrNameLst>
                                          <p:attrName>style.visibility</p:attrName>
                                        </p:attrNameLst>
                                      </p:cBhvr>
                                      <p:to>
                                        <p:strVal val="visible"/>
                                      </p:to>
                                    </p:set>
                                    <p:animEffect transition="in" filter="wipe(right)">
                                      <p:cBhvr>
                                        <p:cTn id="61" dur="500"/>
                                        <p:tgtEl>
                                          <p:spTgt spid="88"/>
                                        </p:tgtEl>
                                      </p:cBhvr>
                                    </p:animEffect>
                                  </p:childTnLst>
                                </p:cTn>
                              </p:par>
                            </p:childTnLst>
                          </p:cTn>
                        </p:par>
                        <p:par>
                          <p:cTn id="62" fill="hold">
                            <p:stCondLst>
                              <p:cond delay="7500"/>
                            </p:stCondLst>
                            <p:childTnLst>
                              <p:par>
                                <p:cTn id="63" presetID="42" presetClass="entr" presetSubtype="0" fill="hold" nodeType="afterEffect">
                                  <p:stCondLst>
                                    <p:cond delay="0"/>
                                  </p:stCondLst>
                                  <p:childTnLst>
                                    <p:set>
                                      <p:cBhvr>
                                        <p:cTn id="64" dur="1" fill="hold">
                                          <p:stCondLst>
                                            <p:cond delay="0"/>
                                          </p:stCondLst>
                                        </p:cTn>
                                        <p:tgtEl>
                                          <p:spTgt spid="62"/>
                                        </p:tgtEl>
                                        <p:attrNameLst>
                                          <p:attrName>style.visibility</p:attrName>
                                        </p:attrNameLst>
                                      </p:cBhvr>
                                      <p:to>
                                        <p:strVal val="visible"/>
                                      </p:to>
                                    </p:set>
                                    <p:animEffect transition="in" filter="fade">
                                      <p:cBhvr>
                                        <p:cTn id="65" dur="1000"/>
                                        <p:tgtEl>
                                          <p:spTgt spid="62"/>
                                        </p:tgtEl>
                                      </p:cBhvr>
                                    </p:animEffect>
                                    <p:anim calcmode="lin" valueType="num">
                                      <p:cBhvr>
                                        <p:cTn id="66" dur="1000" fill="hold"/>
                                        <p:tgtEl>
                                          <p:spTgt spid="62"/>
                                        </p:tgtEl>
                                        <p:attrNameLst>
                                          <p:attrName>ppt_x</p:attrName>
                                        </p:attrNameLst>
                                      </p:cBhvr>
                                      <p:tavLst>
                                        <p:tav tm="0">
                                          <p:val>
                                            <p:strVal val="#ppt_x"/>
                                          </p:val>
                                        </p:tav>
                                        <p:tav tm="100000">
                                          <p:val>
                                            <p:strVal val="#ppt_x"/>
                                          </p:val>
                                        </p:tav>
                                      </p:tavLst>
                                    </p:anim>
                                    <p:anim calcmode="lin" valueType="num">
                                      <p:cBhvr>
                                        <p:cTn id="67" dur="1000" fill="hold"/>
                                        <p:tgtEl>
                                          <p:spTgt spid="62"/>
                                        </p:tgtEl>
                                        <p:attrNameLst>
                                          <p:attrName>ppt_y</p:attrName>
                                        </p:attrNameLst>
                                      </p:cBhvr>
                                      <p:tavLst>
                                        <p:tav tm="0">
                                          <p:val>
                                            <p:strVal val="#ppt_y+.1"/>
                                          </p:val>
                                        </p:tav>
                                        <p:tav tm="100000">
                                          <p:val>
                                            <p:strVal val="#ppt_y"/>
                                          </p:val>
                                        </p:tav>
                                      </p:tavLst>
                                    </p:anim>
                                  </p:childTnLst>
                                </p:cTn>
                              </p:par>
                            </p:childTnLst>
                          </p:cTn>
                        </p:par>
                        <p:par>
                          <p:cTn id="68" fill="hold">
                            <p:stCondLst>
                              <p:cond delay="8500"/>
                            </p:stCondLst>
                            <p:childTnLst>
                              <p:par>
                                <p:cTn id="69" presetID="2" presetClass="entr" presetSubtype="2" accel="50000" decel="50000" fill="hold" nodeType="afterEffect">
                                  <p:stCondLst>
                                    <p:cond delay="0"/>
                                  </p:stCondLst>
                                  <p:childTnLst>
                                    <p:set>
                                      <p:cBhvr>
                                        <p:cTn id="70" dur="1" fill="hold">
                                          <p:stCondLst>
                                            <p:cond delay="0"/>
                                          </p:stCondLst>
                                        </p:cTn>
                                        <p:tgtEl>
                                          <p:spTgt spid="72"/>
                                        </p:tgtEl>
                                        <p:attrNameLst>
                                          <p:attrName>style.visibility</p:attrName>
                                        </p:attrNameLst>
                                      </p:cBhvr>
                                      <p:to>
                                        <p:strVal val="visible"/>
                                      </p:to>
                                    </p:set>
                                    <p:anim calcmode="lin" valueType="num">
                                      <p:cBhvr additive="base">
                                        <p:cTn id="71" dur="500" fill="hold"/>
                                        <p:tgtEl>
                                          <p:spTgt spid="72"/>
                                        </p:tgtEl>
                                        <p:attrNameLst>
                                          <p:attrName>ppt_x</p:attrName>
                                        </p:attrNameLst>
                                      </p:cBhvr>
                                      <p:tavLst>
                                        <p:tav tm="0">
                                          <p:val>
                                            <p:strVal val="1+#ppt_w/2"/>
                                          </p:val>
                                        </p:tav>
                                        <p:tav tm="100000">
                                          <p:val>
                                            <p:strVal val="#ppt_x"/>
                                          </p:val>
                                        </p:tav>
                                      </p:tavLst>
                                    </p:anim>
                                    <p:anim calcmode="lin" valueType="num">
                                      <p:cBhvr additive="base">
                                        <p:cTn id="72" dur="500" fill="hold"/>
                                        <p:tgtEl>
                                          <p:spTgt spid="72"/>
                                        </p:tgtEl>
                                        <p:attrNameLst>
                                          <p:attrName>ppt_y</p:attrName>
                                        </p:attrNameLst>
                                      </p:cBhvr>
                                      <p:tavLst>
                                        <p:tav tm="0">
                                          <p:val>
                                            <p:strVal val="#ppt_y"/>
                                          </p:val>
                                        </p:tav>
                                        <p:tav tm="100000">
                                          <p:val>
                                            <p:strVal val="#ppt_y"/>
                                          </p:val>
                                        </p:tav>
                                      </p:tavLst>
                                    </p:anim>
                                  </p:childTnLst>
                                </p:cTn>
                              </p:par>
                            </p:childTnLst>
                          </p:cTn>
                        </p:par>
                        <p:par>
                          <p:cTn id="73" fill="hold">
                            <p:stCondLst>
                              <p:cond delay="9000"/>
                            </p:stCondLst>
                            <p:childTnLst>
                              <p:par>
                                <p:cTn id="74" presetID="22" presetClass="entr" presetSubtype="8" fill="hold" nodeType="afterEffect">
                                  <p:stCondLst>
                                    <p:cond delay="0"/>
                                  </p:stCondLst>
                                  <p:childTnLst>
                                    <p:set>
                                      <p:cBhvr>
                                        <p:cTn id="75" dur="1" fill="hold">
                                          <p:stCondLst>
                                            <p:cond delay="0"/>
                                          </p:stCondLst>
                                        </p:cTn>
                                        <p:tgtEl>
                                          <p:spTgt spid="79"/>
                                        </p:tgtEl>
                                        <p:attrNameLst>
                                          <p:attrName>style.visibility</p:attrName>
                                        </p:attrNameLst>
                                      </p:cBhvr>
                                      <p:to>
                                        <p:strVal val="visible"/>
                                      </p:to>
                                    </p:set>
                                    <p:animEffect transition="in" filter="wipe(left)">
                                      <p:cBhvr>
                                        <p:cTn id="76" dur="500"/>
                                        <p:tgtEl>
                                          <p:spTgt spid="79"/>
                                        </p:tgtEl>
                                      </p:cBhvr>
                                    </p:animEffect>
                                  </p:childTnLst>
                                </p:cTn>
                              </p:par>
                            </p:childTnLst>
                          </p:cTn>
                        </p:par>
                        <p:par>
                          <p:cTn id="77" fill="hold">
                            <p:stCondLst>
                              <p:cond delay="9500"/>
                            </p:stCondLst>
                            <p:childTnLst>
                              <p:par>
                                <p:cTn id="78" presetID="42" presetClass="entr" presetSubtype="0" fill="hold" nodeType="after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1000"/>
                                        <p:tgtEl>
                                          <p:spTgt spid="53"/>
                                        </p:tgtEl>
                                      </p:cBhvr>
                                    </p:animEffect>
                                    <p:anim calcmode="lin" valueType="num">
                                      <p:cBhvr>
                                        <p:cTn id="81" dur="1000" fill="hold"/>
                                        <p:tgtEl>
                                          <p:spTgt spid="53"/>
                                        </p:tgtEl>
                                        <p:attrNameLst>
                                          <p:attrName>ppt_x</p:attrName>
                                        </p:attrNameLst>
                                      </p:cBhvr>
                                      <p:tavLst>
                                        <p:tav tm="0">
                                          <p:val>
                                            <p:strVal val="#ppt_x"/>
                                          </p:val>
                                        </p:tav>
                                        <p:tav tm="100000">
                                          <p:val>
                                            <p:strVal val="#ppt_x"/>
                                          </p:val>
                                        </p:tav>
                                      </p:tavLst>
                                    </p:anim>
                                    <p:anim calcmode="lin" valueType="num">
                                      <p:cBhvr>
                                        <p:cTn id="82"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5" name="Rectangle 16"/>
          <p:cNvSpPr>
            <a:spLocks noChangeArrowheads="1"/>
          </p:cNvSpPr>
          <p:nvPr/>
        </p:nvSpPr>
        <p:spPr bwMode="auto">
          <a:xfrm>
            <a:off x="3687089" y="4683763"/>
            <a:ext cx="1071783" cy="472036"/>
          </a:xfrm>
          <a:prstGeom prst="rect">
            <a:avLst/>
          </a:prstGeom>
          <a:solidFill>
            <a:srgbClr val="56595E"/>
          </a:solidFill>
          <a:ln w="9525">
            <a:solidFill>
              <a:schemeClr val="bg1"/>
            </a:solidFill>
            <a:miter lim="800000"/>
            <a:headEnd/>
            <a:tailEnd/>
          </a:ln>
        </p:spPr>
        <p:txBody>
          <a:bodyPr vert="horz" wrap="square" lIns="121920" tIns="60960" rIns="121920" bIns="60960" numCol="1" anchor="ctr" anchorCtr="1" compatLnSpc="1">
            <a:prstTxWarp prst="textNoShape">
              <a:avLst/>
            </a:prstTxWarp>
          </a:bodyPr>
          <a:lstStyle/>
          <a:p>
            <a:r>
              <a:rPr lang="en-US" sz="1600" b="1" dirty="0" smtClean="0">
                <a:solidFill>
                  <a:schemeClr val="bg1"/>
                </a:solidFill>
              </a:rPr>
              <a:t>Jan</a:t>
            </a:r>
            <a:endParaRPr lang="en-US" sz="1600" b="1" dirty="0">
              <a:solidFill>
                <a:schemeClr val="bg1"/>
              </a:solidFill>
            </a:endParaRPr>
          </a:p>
        </p:txBody>
      </p:sp>
      <p:sp>
        <p:nvSpPr>
          <p:cNvPr id="6" name="Rectangle 17"/>
          <p:cNvSpPr>
            <a:spLocks noChangeArrowheads="1"/>
          </p:cNvSpPr>
          <p:nvPr/>
        </p:nvSpPr>
        <p:spPr bwMode="auto">
          <a:xfrm>
            <a:off x="4820325" y="4683763"/>
            <a:ext cx="1071783" cy="472036"/>
          </a:xfrm>
          <a:prstGeom prst="rect">
            <a:avLst/>
          </a:prstGeom>
          <a:solidFill>
            <a:srgbClr val="56595E"/>
          </a:solidFill>
          <a:ln w="9525">
            <a:solidFill>
              <a:schemeClr val="bg1"/>
            </a:solidFill>
            <a:miter lim="800000"/>
            <a:headEnd/>
            <a:tailEnd/>
          </a:ln>
        </p:spPr>
        <p:txBody>
          <a:bodyPr vert="horz" wrap="square" lIns="121920" tIns="60960" rIns="121920" bIns="60960" numCol="1" anchor="ctr" anchorCtr="1" compatLnSpc="1">
            <a:prstTxWarp prst="textNoShape">
              <a:avLst/>
            </a:prstTxWarp>
          </a:bodyPr>
          <a:lstStyle/>
          <a:p>
            <a:r>
              <a:rPr lang="en-US" sz="1600" b="1" dirty="0" smtClean="0">
                <a:solidFill>
                  <a:schemeClr val="bg1"/>
                </a:solidFill>
              </a:rPr>
              <a:t>Feb</a:t>
            </a:r>
            <a:endParaRPr lang="en-US" sz="1600" b="1" dirty="0">
              <a:solidFill>
                <a:schemeClr val="bg1"/>
              </a:solidFill>
            </a:endParaRPr>
          </a:p>
        </p:txBody>
      </p:sp>
      <p:sp>
        <p:nvSpPr>
          <p:cNvPr id="7" name="Rectangle 18"/>
          <p:cNvSpPr>
            <a:spLocks noChangeArrowheads="1"/>
          </p:cNvSpPr>
          <p:nvPr/>
        </p:nvSpPr>
        <p:spPr bwMode="auto">
          <a:xfrm>
            <a:off x="5981270" y="4683763"/>
            <a:ext cx="1071783" cy="472036"/>
          </a:xfrm>
          <a:prstGeom prst="rect">
            <a:avLst/>
          </a:prstGeom>
          <a:solidFill>
            <a:srgbClr val="56595E"/>
          </a:solidFill>
          <a:ln w="9525">
            <a:solidFill>
              <a:schemeClr val="bg1"/>
            </a:solidFill>
            <a:miter lim="800000"/>
            <a:headEnd/>
            <a:tailEnd/>
          </a:ln>
        </p:spPr>
        <p:txBody>
          <a:bodyPr vert="horz" wrap="square" lIns="121920" tIns="60960" rIns="121920" bIns="60960" numCol="1" anchor="ctr" anchorCtr="1" compatLnSpc="1">
            <a:prstTxWarp prst="textNoShape">
              <a:avLst/>
            </a:prstTxWarp>
          </a:bodyPr>
          <a:lstStyle/>
          <a:p>
            <a:r>
              <a:rPr lang="en-US" sz="1600" b="1" dirty="0" smtClean="0">
                <a:solidFill>
                  <a:schemeClr val="bg1"/>
                </a:solidFill>
              </a:rPr>
              <a:t>March</a:t>
            </a:r>
            <a:endParaRPr lang="en-US" sz="1600" b="1" dirty="0">
              <a:solidFill>
                <a:schemeClr val="bg1"/>
              </a:solidFill>
            </a:endParaRPr>
          </a:p>
        </p:txBody>
      </p:sp>
      <p:sp>
        <p:nvSpPr>
          <p:cNvPr id="8" name="Rectangle 19"/>
          <p:cNvSpPr>
            <a:spLocks noChangeArrowheads="1"/>
          </p:cNvSpPr>
          <p:nvPr/>
        </p:nvSpPr>
        <p:spPr bwMode="auto">
          <a:xfrm>
            <a:off x="7128361" y="4683763"/>
            <a:ext cx="1071783" cy="472036"/>
          </a:xfrm>
          <a:prstGeom prst="rect">
            <a:avLst/>
          </a:prstGeom>
          <a:solidFill>
            <a:srgbClr val="56595E"/>
          </a:solidFill>
          <a:ln w="9525">
            <a:solidFill>
              <a:schemeClr val="bg1"/>
            </a:solidFill>
            <a:miter lim="800000"/>
            <a:headEnd/>
            <a:tailEnd/>
          </a:ln>
        </p:spPr>
        <p:txBody>
          <a:bodyPr vert="horz" wrap="square" lIns="121920" tIns="60960" rIns="121920" bIns="60960" numCol="1" anchor="ctr" anchorCtr="1" compatLnSpc="1">
            <a:prstTxWarp prst="textNoShape">
              <a:avLst/>
            </a:prstTxWarp>
          </a:bodyPr>
          <a:lstStyle/>
          <a:p>
            <a:r>
              <a:rPr lang="en-US" sz="1600" b="1" dirty="0" smtClean="0">
                <a:solidFill>
                  <a:schemeClr val="bg1"/>
                </a:solidFill>
              </a:rPr>
              <a:t>April</a:t>
            </a:r>
            <a:endParaRPr lang="en-US" sz="1600" b="1" dirty="0">
              <a:solidFill>
                <a:schemeClr val="bg1"/>
              </a:solidFill>
            </a:endParaRPr>
          </a:p>
        </p:txBody>
      </p:sp>
      <p:sp>
        <p:nvSpPr>
          <p:cNvPr id="9" name="Rectangle 20"/>
          <p:cNvSpPr>
            <a:spLocks noChangeArrowheads="1"/>
          </p:cNvSpPr>
          <p:nvPr/>
        </p:nvSpPr>
        <p:spPr bwMode="auto">
          <a:xfrm>
            <a:off x="8275451" y="4683763"/>
            <a:ext cx="1071783" cy="472036"/>
          </a:xfrm>
          <a:prstGeom prst="rect">
            <a:avLst/>
          </a:prstGeom>
          <a:solidFill>
            <a:srgbClr val="56595E"/>
          </a:solidFill>
          <a:ln w="9525">
            <a:solidFill>
              <a:schemeClr val="bg1"/>
            </a:solidFill>
            <a:miter lim="800000"/>
            <a:headEnd/>
            <a:tailEnd/>
          </a:ln>
        </p:spPr>
        <p:txBody>
          <a:bodyPr vert="horz" wrap="square" lIns="121920" tIns="60960" rIns="121920" bIns="60960" numCol="1" anchor="ctr" anchorCtr="1" compatLnSpc="1">
            <a:prstTxWarp prst="textNoShape">
              <a:avLst/>
            </a:prstTxWarp>
          </a:bodyPr>
          <a:lstStyle/>
          <a:p>
            <a:r>
              <a:rPr lang="en-US" sz="1600" b="1" dirty="0" smtClean="0">
                <a:solidFill>
                  <a:schemeClr val="bg1"/>
                </a:solidFill>
              </a:rPr>
              <a:t>May</a:t>
            </a:r>
            <a:endParaRPr lang="en-US" sz="1600" b="1" dirty="0">
              <a:solidFill>
                <a:schemeClr val="bg1"/>
              </a:solidFill>
            </a:endParaRPr>
          </a:p>
        </p:txBody>
      </p:sp>
      <p:sp>
        <p:nvSpPr>
          <p:cNvPr id="10" name="Rectangle 21"/>
          <p:cNvSpPr>
            <a:spLocks noChangeArrowheads="1"/>
          </p:cNvSpPr>
          <p:nvPr/>
        </p:nvSpPr>
        <p:spPr bwMode="auto">
          <a:xfrm>
            <a:off x="9422542" y="4683763"/>
            <a:ext cx="1071783" cy="472036"/>
          </a:xfrm>
          <a:prstGeom prst="rect">
            <a:avLst/>
          </a:prstGeom>
          <a:solidFill>
            <a:srgbClr val="56595E"/>
          </a:solidFill>
          <a:ln w="9525">
            <a:solidFill>
              <a:schemeClr val="bg1"/>
            </a:solidFill>
            <a:miter lim="800000"/>
            <a:headEnd/>
            <a:tailEnd/>
          </a:ln>
        </p:spPr>
        <p:txBody>
          <a:bodyPr vert="horz" wrap="square" lIns="121920" tIns="60960" rIns="121920" bIns="60960" numCol="1" anchor="ctr" anchorCtr="1" compatLnSpc="1">
            <a:prstTxWarp prst="textNoShape">
              <a:avLst/>
            </a:prstTxWarp>
          </a:bodyPr>
          <a:lstStyle/>
          <a:p>
            <a:r>
              <a:rPr lang="en-US" sz="1600" b="1" dirty="0" smtClean="0">
                <a:solidFill>
                  <a:schemeClr val="bg1"/>
                </a:solidFill>
              </a:rPr>
              <a:t>June</a:t>
            </a:r>
            <a:endParaRPr lang="en-US" sz="1600" b="1" dirty="0">
              <a:solidFill>
                <a:schemeClr val="bg1"/>
              </a:solidFill>
            </a:endParaRPr>
          </a:p>
        </p:txBody>
      </p:sp>
      <p:sp>
        <p:nvSpPr>
          <p:cNvPr id="11" name="Rectangle 22"/>
          <p:cNvSpPr>
            <a:spLocks noChangeArrowheads="1"/>
          </p:cNvSpPr>
          <p:nvPr/>
        </p:nvSpPr>
        <p:spPr bwMode="auto">
          <a:xfrm>
            <a:off x="10569632" y="4683763"/>
            <a:ext cx="1071783" cy="472036"/>
          </a:xfrm>
          <a:prstGeom prst="rect">
            <a:avLst/>
          </a:prstGeom>
          <a:solidFill>
            <a:srgbClr val="56595E"/>
          </a:solidFill>
          <a:ln w="9525">
            <a:solidFill>
              <a:schemeClr val="bg1"/>
            </a:solidFill>
            <a:miter lim="800000"/>
            <a:headEnd/>
            <a:tailEnd/>
          </a:ln>
        </p:spPr>
        <p:txBody>
          <a:bodyPr vert="horz" wrap="square" lIns="121920" tIns="60960" rIns="121920" bIns="60960" numCol="1" anchor="ctr" anchorCtr="1" compatLnSpc="1">
            <a:prstTxWarp prst="textNoShape">
              <a:avLst/>
            </a:prstTxWarp>
          </a:bodyPr>
          <a:lstStyle/>
          <a:p>
            <a:r>
              <a:rPr lang="en-US" sz="1600" b="1" dirty="0" smtClean="0">
                <a:solidFill>
                  <a:schemeClr val="bg1"/>
                </a:solidFill>
              </a:rPr>
              <a:t>July</a:t>
            </a:r>
            <a:endParaRPr lang="en-US" sz="1600" b="1" dirty="0">
              <a:solidFill>
                <a:schemeClr val="bg1"/>
              </a:solidFill>
            </a:endParaRPr>
          </a:p>
        </p:txBody>
      </p:sp>
      <p:sp>
        <p:nvSpPr>
          <p:cNvPr id="18" name="Rectangle 16"/>
          <p:cNvSpPr>
            <a:spLocks noChangeArrowheads="1"/>
          </p:cNvSpPr>
          <p:nvPr/>
        </p:nvSpPr>
        <p:spPr bwMode="auto">
          <a:xfrm>
            <a:off x="3687089" y="2934998"/>
            <a:ext cx="1071783" cy="1636292"/>
          </a:xfrm>
          <a:prstGeom prst="rect">
            <a:avLst/>
          </a:prstGeom>
          <a:solidFill>
            <a:srgbClr val="FF2B2A"/>
          </a:solidFill>
          <a:ln w="9525">
            <a:noFill/>
            <a:miter lim="800000"/>
            <a:headEnd/>
            <a:tailEnd/>
          </a:ln>
        </p:spPr>
        <p:txBody>
          <a:bodyPr vert="horz" wrap="square" lIns="121920" tIns="60960" rIns="121920" bIns="60960" numCol="1" anchor="ctr" anchorCtr="1" compatLnSpc="1">
            <a:prstTxWarp prst="textNoShape">
              <a:avLst/>
            </a:prstTxWarp>
          </a:bodyPr>
          <a:lstStyle/>
          <a:p>
            <a:r>
              <a:rPr lang="en-US" sz="2400" b="1" dirty="0">
                <a:solidFill>
                  <a:schemeClr val="bg1"/>
                </a:solidFill>
                <a:latin typeface="Lato" panose="020F0502020204030203"/>
              </a:rPr>
              <a:t>40%</a:t>
            </a:r>
          </a:p>
        </p:txBody>
      </p:sp>
      <p:sp>
        <p:nvSpPr>
          <p:cNvPr id="20" name="Rectangle 16"/>
          <p:cNvSpPr>
            <a:spLocks noChangeArrowheads="1"/>
          </p:cNvSpPr>
          <p:nvPr/>
        </p:nvSpPr>
        <p:spPr bwMode="auto">
          <a:xfrm>
            <a:off x="10570586" y="3420932"/>
            <a:ext cx="1071783" cy="1150359"/>
          </a:xfrm>
          <a:prstGeom prst="rect">
            <a:avLst/>
          </a:prstGeom>
          <a:solidFill>
            <a:srgbClr val="2EA8BD"/>
          </a:solidFill>
          <a:ln w="9525">
            <a:noFill/>
            <a:miter lim="800000"/>
            <a:headEnd/>
            <a:tailEnd/>
          </a:ln>
        </p:spPr>
        <p:txBody>
          <a:bodyPr vert="horz" wrap="square" lIns="121920" tIns="60960" rIns="121920" bIns="60960" numCol="1" anchor="ctr" anchorCtr="1" compatLnSpc="1">
            <a:prstTxWarp prst="textNoShape">
              <a:avLst/>
            </a:prstTxWarp>
          </a:bodyPr>
          <a:lstStyle/>
          <a:p>
            <a:r>
              <a:rPr lang="en-US" sz="2400" b="1" dirty="0">
                <a:solidFill>
                  <a:schemeClr val="bg1"/>
                </a:solidFill>
                <a:latin typeface="Lato" panose="020F0502020204030203"/>
              </a:rPr>
              <a:t>25%</a:t>
            </a:r>
          </a:p>
        </p:txBody>
      </p:sp>
      <p:sp>
        <p:nvSpPr>
          <p:cNvPr id="21" name="Rectangle 16"/>
          <p:cNvSpPr>
            <a:spLocks noChangeArrowheads="1"/>
          </p:cNvSpPr>
          <p:nvPr/>
        </p:nvSpPr>
        <p:spPr bwMode="auto">
          <a:xfrm>
            <a:off x="4834339" y="2156845"/>
            <a:ext cx="1071783" cy="2414446"/>
          </a:xfrm>
          <a:prstGeom prst="rect">
            <a:avLst/>
          </a:prstGeom>
          <a:solidFill>
            <a:srgbClr val="85C401"/>
          </a:solidFill>
          <a:ln w="9525">
            <a:noFill/>
            <a:miter lim="800000"/>
            <a:headEnd/>
            <a:tailEnd/>
          </a:ln>
        </p:spPr>
        <p:txBody>
          <a:bodyPr vert="horz" wrap="square" lIns="121920" tIns="60960" rIns="121920" bIns="60960" numCol="1" anchor="ctr" anchorCtr="1" compatLnSpc="1">
            <a:prstTxWarp prst="textNoShape">
              <a:avLst/>
            </a:prstTxWarp>
          </a:bodyPr>
          <a:lstStyle/>
          <a:p>
            <a:r>
              <a:rPr lang="en-US" sz="2400" b="1" dirty="0">
                <a:solidFill>
                  <a:schemeClr val="bg1"/>
                </a:solidFill>
                <a:latin typeface="Lato" panose="020F0502020204030203"/>
              </a:rPr>
              <a:t>65%</a:t>
            </a:r>
          </a:p>
        </p:txBody>
      </p:sp>
      <p:sp>
        <p:nvSpPr>
          <p:cNvPr id="22" name="Rectangle 16"/>
          <p:cNvSpPr>
            <a:spLocks noChangeArrowheads="1"/>
          </p:cNvSpPr>
          <p:nvPr/>
        </p:nvSpPr>
        <p:spPr bwMode="auto">
          <a:xfrm>
            <a:off x="5981589" y="2681344"/>
            <a:ext cx="1071783" cy="1889947"/>
          </a:xfrm>
          <a:prstGeom prst="rect">
            <a:avLst/>
          </a:prstGeom>
          <a:solidFill>
            <a:srgbClr val="3EB8CD"/>
          </a:solidFill>
          <a:ln w="9525">
            <a:noFill/>
            <a:miter lim="800000"/>
            <a:headEnd/>
            <a:tailEnd/>
          </a:ln>
        </p:spPr>
        <p:txBody>
          <a:bodyPr vert="horz" wrap="square" lIns="121920" tIns="60960" rIns="121920" bIns="60960" numCol="1" anchor="ctr" anchorCtr="1" compatLnSpc="1">
            <a:prstTxWarp prst="textNoShape">
              <a:avLst/>
            </a:prstTxWarp>
          </a:bodyPr>
          <a:lstStyle/>
          <a:p>
            <a:r>
              <a:rPr lang="en-US" sz="2400" b="1" dirty="0">
                <a:solidFill>
                  <a:schemeClr val="bg1"/>
                </a:solidFill>
                <a:latin typeface="Lato" panose="020F0502020204030203"/>
              </a:rPr>
              <a:t>50%</a:t>
            </a:r>
          </a:p>
        </p:txBody>
      </p:sp>
      <p:sp>
        <p:nvSpPr>
          <p:cNvPr id="23" name="Rectangle 16"/>
          <p:cNvSpPr>
            <a:spLocks noChangeArrowheads="1"/>
          </p:cNvSpPr>
          <p:nvPr/>
        </p:nvSpPr>
        <p:spPr bwMode="auto">
          <a:xfrm>
            <a:off x="7128838" y="1481924"/>
            <a:ext cx="1071783" cy="3089368"/>
          </a:xfrm>
          <a:prstGeom prst="rect">
            <a:avLst/>
          </a:prstGeom>
          <a:solidFill>
            <a:srgbClr val="FFA803"/>
          </a:solidFill>
          <a:ln w="9525">
            <a:noFill/>
            <a:miter lim="800000"/>
            <a:headEnd/>
            <a:tailEnd/>
          </a:ln>
        </p:spPr>
        <p:txBody>
          <a:bodyPr vert="horz" wrap="square" lIns="121920" tIns="60960" rIns="121920" bIns="60960" numCol="1" anchor="ctr" anchorCtr="1" compatLnSpc="1">
            <a:prstTxWarp prst="textNoShape">
              <a:avLst/>
            </a:prstTxWarp>
          </a:bodyPr>
          <a:lstStyle/>
          <a:p>
            <a:r>
              <a:rPr lang="en-US" sz="2400" b="1" dirty="0">
                <a:solidFill>
                  <a:schemeClr val="bg1"/>
                </a:solidFill>
                <a:latin typeface="Lato" panose="020F0502020204030203"/>
              </a:rPr>
              <a:t>75%</a:t>
            </a:r>
          </a:p>
        </p:txBody>
      </p:sp>
      <p:sp>
        <p:nvSpPr>
          <p:cNvPr id="24" name="Rectangle 16"/>
          <p:cNvSpPr>
            <a:spLocks noChangeArrowheads="1"/>
          </p:cNvSpPr>
          <p:nvPr/>
        </p:nvSpPr>
        <p:spPr bwMode="auto">
          <a:xfrm>
            <a:off x="8276088" y="2291171"/>
            <a:ext cx="1071783" cy="2280119"/>
          </a:xfrm>
          <a:prstGeom prst="rect">
            <a:avLst/>
          </a:prstGeom>
          <a:solidFill>
            <a:srgbClr val="01AA8D"/>
          </a:solidFill>
          <a:ln w="9525">
            <a:noFill/>
            <a:miter lim="800000"/>
            <a:headEnd/>
            <a:tailEnd/>
          </a:ln>
        </p:spPr>
        <p:txBody>
          <a:bodyPr vert="horz" wrap="square" lIns="121920" tIns="60960" rIns="121920" bIns="60960" numCol="1" anchor="ctr" anchorCtr="1" compatLnSpc="1">
            <a:prstTxWarp prst="textNoShape">
              <a:avLst/>
            </a:prstTxWarp>
          </a:bodyPr>
          <a:lstStyle/>
          <a:p>
            <a:r>
              <a:rPr lang="en-US" sz="2400" b="1" dirty="0">
                <a:solidFill>
                  <a:schemeClr val="bg1"/>
                </a:solidFill>
                <a:latin typeface="Lato" panose="020F0502020204030203"/>
              </a:rPr>
              <a:t>60%</a:t>
            </a:r>
          </a:p>
        </p:txBody>
      </p:sp>
      <p:sp>
        <p:nvSpPr>
          <p:cNvPr id="25" name="Rectangle 16"/>
          <p:cNvSpPr>
            <a:spLocks noChangeArrowheads="1"/>
          </p:cNvSpPr>
          <p:nvPr/>
        </p:nvSpPr>
        <p:spPr bwMode="auto">
          <a:xfrm>
            <a:off x="9423339" y="1062847"/>
            <a:ext cx="1071783" cy="3508443"/>
          </a:xfrm>
          <a:prstGeom prst="rect">
            <a:avLst/>
          </a:prstGeom>
          <a:solidFill>
            <a:srgbClr val="4781CB"/>
          </a:solidFill>
          <a:ln w="9525">
            <a:noFill/>
            <a:miter lim="800000"/>
            <a:headEnd/>
            <a:tailEnd/>
          </a:ln>
        </p:spPr>
        <p:txBody>
          <a:bodyPr vert="horz" wrap="square" lIns="121920" tIns="60960" rIns="121920" bIns="60960" numCol="1" anchor="ctr" anchorCtr="1" compatLnSpc="1">
            <a:prstTxWarp prst="textNoShape">
              <a:avLst/>
            </a:prstTxWarp>
          </a:bodyPr>
          <a:lstStyle/>
          <a:p>
            <a:r>
              <a:rPr lang="en-US" sz="2400" b="1" dirty="0">
                <a:solidFill>
                  <a:schemeClr val="bg1"/>
                </a:solidFill>
                <a:latin typeface="Lato" panose="020F0502020204030203"/>
              </a:rPr>
              <a:t>90%</a:t>
            </a:r>
          </a:p>
        </p:txBody>
      </p:sp>
      <p:sp>
        <p:nvSpPr>
          <p:cNvPr id="49" name="TextBox 48"/>
          <p:cNvSpPr txBox="1"/>
          <p:nvPr/>
        </p:nvSpPr>
        <p:spPr>
          <a:xfrm>
            <a:off x="476912" y="2059024"/>
            <a:ext cx="2743200" cy="3071610"/>
          </a:xfrm>
          <a:prstGeom prst="rect">
            <a:avLst/>
          </a:prstGeom>
          <a:noFill/>
        </p:spPr>
        <p:txBody>
          <a:bodyPr wrap="square" rtlCol="0">
            <a:spAutoFit/>
          </a:bodyPr>
          <a:lstStyle/>
          <a:p>
            <a:pPr defTabSz="1219170">
              <a:spcBef>
                <a:spcPct val="20000"/>
              </a:spcBef>
              <a:defRPr/>
            </a:pPr>
            <a:endParaRPr lang="en-US" sz="1600" b="1" dirty="0">
              <a:solidFill>
                <a:schemeClr val="bg2">
                  <a:lumMod val="10000"/>
                </a:schemeClr>
              </a:solidFill>
              <a:latin typeface="Candara" panose="020E0502030303020204" pitchFamily="34" charset="0"/>
            </a:endParaRPr>
          </a:p>
          <a:p>
            <a:pPr defTabSz="1219170">
              <a:spcBef>
                <a:spcPct val="20000"/>
              </a:spcBef>
              <a:defRPr/>
            </a:pPr>
            <a:endParaRPr lang="en-US" sz="800" b="1" dirty="0">
              <a:solidFill>
                <a:schemeClr val="bg2">
                  <a:lumMod val="10000"/>
                </a:schemeClr>
              </a:solidFill>
              <a:latin typeface="Candara" panose="020E0502030303020204" pitchFamily="34" charset="0"/>
            </a:endParaRPr>
          </a:p>
          <a:p>
            <a:r>
              <a:rPr lang="en-US" sz="2400" dirty="0"/>
              <a:t>The problem Statement regarding the dataset is “if the killing of the civilians listed on the dataset is it justifiable or not “</a:t>
            </a:r>
          </a:p>
        </p:txBody>
      </p:sp>
      <p:sp>
        <p:nvSpPr>
          <p:cNvPr id="53" name="Freeform 52"/>
          <p:cNvSpPr/>
          <p:nvPr/>
        </p:nvSpPr>
        <p:spPr>
          <a:xfrm>
            <a:off x="-2982" y="5377241"/>
            <a:ext cx="12194982" cy="1496022"/>
          </a:xfrm>
          <a:custGeom>
            <a:avLst/>
            <a:gdLst>
              <a:gd name="connsiteX0" fmla="*/ 0 w 12184224"/>
              <a:gd name="connsiteY0" fmla="*/ 0 h 1496022"/>
              <a:gd name="connsiteX1" fmla="*/ 1065006 w 12184224"/>
              <a:gd name="connsiteY1" fmla="*/ 0 h 1496022"/>
              <a:gd name="connsiteX2" fmla="*/ 1339325 w 12184224"/>
              <a:gd name="connsiteY2" fmla="*/ 365759 h 1496022"/>
              <a:gd name="connsiteX3" fmla="*/ 1613644 w 12184224"/>
              <a:gd name="connsiteY3" fmla="*/ 0 h 1496022"/>
              <a:gd name="connsiteX4" fmla="*/ 12184224 w 12184224"/>
              <a:gd name="connsiteY4" fmla="*/ 0 h 1496022"/>
              <a:gd name="connsiteX5" fmla="*/ 12184224 w 12184224"/>
              <a:gd name="connsiteY5" fmla="*/ 1496022 h 1496022"/>
              <a:gd name="connsiteX6" fmla="*/ 0 w 12184224"/>
              <a:gd name="connsiteY6" fmla="*/ 1496022 h 149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4224" h="1496022">
                <a:moveTo>
                  <a:pt x="0" y="0"/>
                </a:moveTo>
                <a:lnTo>
                  <a:pt x="1065006" y="0"/>
                </a:lnTo>
                <a:lnTo>
                  <a:pt x="1339325" y="365759"/>
                </a:lnTo>
                <a:lnTo>
                  <a:pt x="1613644" y="0"/>
                </a:lnTo>
                <a:lnTo>
                  <a:pt x="12184224" y="0"/>
                </a:lnTo>
                <a:lnTo>
                  <a:pt x="12184224" y="1496022"/>
                </a:lnTo>
                <a:lnTo>
                  <a:pt x="0" y="1496022"/>
                </a:lnTo>
                <a:close/>
              </a:path>
            </a:pathLst>
          </a:custGeom>
          <a:solidFill>
            <a:srgbClr val="FF2B2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TextBox 53"/>
          <p:cNvSpPr txBox="1"/>
          <p:nvPr/>
        </p:nvSpPr>
        <p:spPr>
          <a:xfrm>
            <a:off x="370046" y="304456"/>
            <a:ext cx="5943600" cy="769441"/>
          </a:xfrm>
          <a:prstGeom prst="rect">
            <a:avLst/>
          </a:prstGeom>
          <a:noFill/>
        </p:spPr>
        <p:txBody>
          <a:bodyPr wrap="square" rtlCol="0">
            <a:spAutoFit/>
          </a:bodyPr>
          <a:lstStyle/>
          <a:p>
            <a:r>
              <a:rPr lang="en-US" sz="4400" b="1" dirty="0" smtClean="0">
                <a:solidFill>
                  <a:srgbClr val="56595E"/>
                </a:solidFill>
                <a:latin typeface="Candara" panose="020E0502030303020204" pitchFamily="34" charset="0"/>
              </a:rPr>
              <a:t>Problem Statement</a:t>
            </a:r>
          </a:p>
        </p:txBody>
      </p:sp>
    </p:spTree>
    <p:extLst>
      <p:ext uri="{BB962C8B-B14F-4D97-AF65-F5344CB8AC3E}">
        <p14:creationId xmlns:p14="http://schemas.microsoft.com/office/powerpoint/2010/main" val="220262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up)">
                                      <p:cBhvr>
                                        <p:cTn id="11" dur="500"/>
                                        <p:tgtEl>
                                          <p:spTgt spid="49"/>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1000"/>
                                        <p:tgtEl>
                                          <p:spTgt spid="53"/>
                                        </p:tgtEl>
                                      </p:cBhvr>
                                    </p:animEffect>
                                    <p:anim calcmode="lin" valueType="num">
                                      <p:cBhvr>
                                        <p:cTn id="16" dur="1000" fill="hold"/>
                                        <p:tgtEl>
                                          <p:spTgt spid="53"/>
                                        </p:tgtEl>
                                        <p:attrNameLst>
                                          <p:attrName>ppt_x</p:attrName>
                                        </p:attrNameLst>
                                      </p:cBhvr>
                                      <p:tavLst>
                                        <p:tav tm="0">
                                          <p:val>
                                            <p:strVal val="#ppt_x"/>
                                          </p:val>
                                        </p:tav>
                                        <p:tav tm="100000">
                                          <p:val>
                                            <p:strVal val="#ppt_x"/>
                                          </p:val>
                                        </p:tav>
                                      </p:tavLst>
                                    </p:anim>
                                    <p:anim calcmode="lin" valueType="num">
                                      <p:cBhvr>
                                        <p:cTn id="17" dur="1000" fill="hold"/>
                                        <p:tgtEl>
                                          <p:spTgt spid="53"/>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53" presetClass="entr" presetSubtype="16"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childTnLst>
                          </p:cTn>
                        </p:par>
                        <p:par>
                          <p:cTn id="34" fill="hold">
                            <p:stCondLst>
                              <p:cond delay="3500"/>
                            </p:stCondLst>
                            <p:childTnLst>
                              <p:par>
                                <p:cTn id="35" presetID="22" presetClass="entr" presetSubtype="4"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childTnLst>
                          </p:cTn>
                        </p:par>
                        <p:par>
                          <p:cTn id="38" fill="hold">
                            <p:stCondLst>
                              <p:cond delay="4000"/>
                            </p:stCondLst>
                            <p:childTnLst>
                              <p:par>
                                <p:cTn id="39" presetID="53" presetClass="entr" presetSubtype="16"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ppt_w</p:attrName>
                                        </p:attrNameLst>
                                      </p:cBhvr>
                                      <p:tavLst>
                                        <p:tav tm="0">
                                          <p:val>
                                            <p:fltVal val="0"/>
                                          </p:val>
                                        </p:tav>
                                        <p:tav tm="100000">
                                          <p:val>
                                            <p:strVal val="#ppt_w"/>
                                          </p:val>
                                        </p:tav>
                                      </p:tavLst>
                                    </p:anim>
                                    <p:anim calcmode="lin" valueType="num">
                                      <p:cBhvr>
                                        <p:cTn id="42" dur="500" fill="hold"/>
                                        <p:tgtEl>
                                          <p:spTgt spid="7"/>
                                        </p:tgtEl>
                                        <p:attrNameLst>
                                          <p:attrName>ppt_h</p:attrName>
                                        </p:attrNameLst>
                                      </p:cBhvr>
                                      <p:tavLst>
                                        <p:tav tm="0">
                                          <p:val>
                                            <p:fltVal val="0"/>
                                          </p:val>
                                        </p:tav>
                                        <p:tav tm="100000">
                                          <p:val>
                                            <p:strVal val="#ppt_h"/>
                                          </p:val>
                                        </p:tav>
                                      </p:tavLst>
                                    </p:anim>
                                    <p:animEffect transition="in" filter="fade">
                                      <p:cBhvr>
                                        <p:cTn id="43" dur="500"/>
                                        <p:tgtEl>
                                          <p:spTgt spid="7"/>
                                        </p:tgtEl>
                                      </p:cBhvr>
                                    </p:animEffect>
                                  </p:childTnLst>
                                </p:cTn>
                              </p:par>
                            </p:childTnLst>
                          </p:cTn>
                        </p:par>
                        <p:par>
                          <p:cTn id="44" fill="hold">
                            <p:stCondLst>
                              <p:cond delay="4500"/>
                            </p:stCondLst>
                            <p:childTnLst>
                              <p:par>
                                <p:cTn id="45" presetID="22" presetClass="entr" presetSubtype="4"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down)">
                                      <p:cBhvr>
                                        <p:cTn id="47" dur="500"/>
                                        <p:tgtEl>
                                          <p:spTgt spid="22"/>
                                        </p:tgtEl>
                                      </p:cBhvr>
                                    </p:animEffect>
                                  </p:childTnLst>
                                </p:cTn>
                              </p:par>
                            </p:childTnLst>
                          </p:cTn>
                        </p:par>
                        <p:par>
                          <p:cTn id="48" fill="hold">
                            <p:stCondLst>
                              <p:cond delay="5000"/>
                            </p:stCondLst>
                            <p:childTnLst>
                              <p:par>
                                <p:cTn id="49" presetID="53" presetClass="entr" presetSubtype="16"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fltVal val="0"/>
                                          </p:val>
                                        </p:tav>
                                        <p:tav tm="100000">
                                          <p:val>
                                            <p:strVal val="#ppt_w"/>
                                          </p:val>
                                        </p:tav>
                                      </p:tavLst>
                                    </p:anim>
                                    <p:anim calcmode="lin" valueType="num">
                                      <p:cBhvr>
                                        <p:cTn id="52" dur="500" fill="hold"/>
                                        <p:tgtEl>
                                          <p:spTgt spid="8"/>
                                        </p:tgtEl>
                                        <p:attrNameLst>
                                          <p:attrName>ppt_h</p:attrName>
                                        </p:attrNameLst>
                                      </p:cBhvr>
                                      <p:tavLst>
                                        <p:tav tm="0">
                                          <p:val>
                                            <p:fltVal val="0"/>
                                          </p:val>
                                        </p:tav>
                                        <p:tav tm="100000">
                                          <p:val>
                                            <p:strVal val="#ppt_h"/>
                                          </p:val>
                                        </p:tav>
                                      </p:tavLst>
                                    </p:anim>
                                    <p:animEffect transition="in" filter="fade">
                                      <p:cBhvr>
                                        <p:cTn id="53" dur="500"/>
                                        <p:tgtEl>
                                          <p:spTgt spid="8"/>
                                        </p:tgtEl>
                                      </p:cBhvr>
                                    </p:animEffect>
                                  </p:childTnLst>
                                </p:cTn>
                              </p:par>
                            </p:childTnLst>
                          </p:cTn>
                        </p:par>
                        <p:par>
                          <p:cTn id="54" fill="hold">
                            <p:stCondLst>
                              <p:cond delay="5500"/>
                            </p:stCondLst>
                            <p:childTnLst>
                              <p:par>
                                <p:cTn id="55" presetID="22" presetClass="entr" presetSubtype="4"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down)">
                                      <p:cBhvr>
                                        <p:cTn id="57" dur="500"/>
                                        <p:tgtEl>
                                          <p:spTgt spid="23"/>
                                        </p:tgtEl>
                                      </p:cBhvr>
                                    </p:animEffect>
                                  </p:childTnLst>
                                </p:cTn>
                              </p:par>
                            </p:childTnLst>
                          </p:cTn>
                        </p:par>
                        <p:par>
                          <p:cTn id="58" fill="hold">
                            <p:stCondLst>
                              <p:cond delay="6000"/>
                            </p:stCondLst>
                            <p:childTnLst>
                              <p:par>
                                <p:cTn id="59" presetID="53" presetClass="entr" presetSubtype="16" fill="hold" grpId="0" nodeType="after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p:cTn id="61" dur="500" fill="hold"/>
                                        <p:tgtEl>
                                          <p:spTgt spid="9"/>
                                        </p:tgtEl>
                                        <p:attrNameLst>
                                          <p:attrName>ppt_w</p:attrName>
                                        </p:attrNameLst>
                                      </p:cBhvr>
                                      <p:tavLst>
                                        <p:tav tm="0">
                                          <p:val>
                                            <p:fltVal val="0"/>
                                          </p:val>
                                        </p:tav>
                                        <p:tav tm="100000">
                                          <p:val>
                                            <p:strVal val="#ppt_w"/>
                                          </p:val>
                                        </p:tav>
                                      </p:tavLst>
                                    </p:anim>
                                    <p:anim calcmode="lin" valueType="num">
                                      <p:cBhvr>
                                        <p:cTn id="62" dur="500" fill="hold"/>
                                        <p:tgtEl>
                                          <p:spTgt spid="9"/>
                                        </p:tgtEl>
                                        <p:attrNameLst>
                                          <p:attrName>ppt_h</p:attrName>
                                        </p:attrNameLst>
                                      </p:cBhvr>
                                      <p:tavLst>
                                        <p:tav tm="0">
                                          <p:val>
                                            <p:fltVal val="0"/>
                                          </p:val>
                                        </p:tav>
                                        <p:tav tm="100000">
                                          <p:val>
                                            <p:strVal val="#ppt_h"/>
                                          </p:val>
                                        </p:tav>
                                      </p:tavLst>
                                    </p:anim>
                                    <p:animEffect transition="in" filter="fade">
                                      <p:cBhvr>
                                        <p:cTn id="63" dur="500"/>
                                        <p:tgtEl>
                                          <p:spTgt spid="9"/>
                                        </p:tgtEl>
                                      </p:cBhvr>
                                    </p:animEffect>
                                  </p:childTnLst>
                                </p:cTn>
                              </p:par>
                            </p:childTnLst>
                          </p:cTn>
                        </p:par>
                        <p:par>
                          <p:cTn id="64" fill="hold">
                            <p:stCondLst>
                              <p:cond delay="6500"/>
                            </p:stCondLst>
                            <p:childTnLst>
                              <p:par>
                                <p:cTn id="65" presetID="22" presetClass="entr" presetSubtype="4"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down)">
                                      <p:cBhvr>
                                        <p:cTn id="67" dur="500"/>
                                        <p:tgtEl>
                                          <p:spTgt spid="24"/>
                                        </p:tgtEl>
                                      </p:cBhvr>
                                    </p:animEffect>
                                  </p:childTnLst>
                                </p:cTn>
                              </p:par>
                            </p:childTnLst>
                          </p:cTn>
                        </p:par>
                        <p:par>
                          <p:cTn id="68" fill="hold">
                            <p:stCondLst>
                              <p:cond delay="7000"/>
                            </p:stCondLst>
                            <p:childTnLst>
                              <p:par>
                                <p:cTn id="69" presetID="53" presetClass="entr" presetSubtype="16" fill="hold" grpId="0" nodeType="after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ppt_w</p:attrName>
                                        </p:attrNameLst>
                                      </p:cBhvr>
                                      <p:tavLst>
                                        <p:tav tm="0">
                                          <p:val>
                                            <p:fltVal val="0"/>
                                          </p:val>
                                        </p:tav>
                                        <p:tav tm="100000">
                                          <p:val>
                                            <p:strVal val="#ppt_w"/>
                                          </p:val>
                                        </p:tav>
                                      </p:tavLst>
                                    </p:anim>
                                    <p:anim calcmode="lin" valueType="num">
                                      <p:cBhvr>
                                        <p:cTn id="72" dur="500" fill="hold"/>
                                        <p:tgtEl>
                                          <p:spTgt spid="10"/>
                                        </p:tgtEl>
                                        <p:attrNameLst>
                                          <p:attrName>ppt_h</p:attrName>
                                        </p:attrNameLst>
                                      </p:cBhvr>
                                      <p:tavLst>
                                        <p:tav tm="0">
                                          <p:val>
                                            <p:fltVal val="0"/>
                                          </p:val>
                                        </p:tav>
                                        <p:tav tm="100000">
                                          <p:val>
                                            <p:strVal val="#ppt_h"/>
                                          </p:val>
                                        </p:tav>
                                      </p:tavLst>
                                    </p:anim>
                                    <p:animEffect transition="in" filter="fade">
                                      <p:cBhvr>
                                        <p:cTn id="73" dur="500"/>
                                        <p:tgtEl>
                                          <p:spTgt spid="10"/>
                                        </p:tgtEl>
                                      </p:cBhvr>
                                    </p:animEffect>
                                  </p:childTnLst>
                                </p:cTn>
                              </p:par>
                            </p:childTnLst>
                          </p:cTn>
                        </p:par>
                        <p:par>
                          <p:cTn id="74" fill="hold">
                            <p:stCondLst>
                              <p:cond delay="7500"/>
                            </p:stCondLst>
                            <p:childTnLst>
                              <p:par>
                                <p:cTn id="75" presetID="22" presetClass="entr" presetSubtype="4" fill="hold" grpId="0" nodeType="after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wipe(down)">
                                      <p:cBhvr>
                                        <p:cTn id="77" dur="500"/>
                                        <p:tgtEl>
                                          <p:spTgt spid="25"/>
                                        </p:tgtEl>
                                      </p:cBhvr>
                                    </p:animEffect>
                                  </p:childTnLst>
                                </p:cTn>
                              </p:par>
                            </p:childTnLst>
                          </p:cTn>
                        </p:par>
                        <p:par>
                          <p:cTn id="78" fill="hold">
                            <p:stCondLst>
                              <p:cond delay="8000"/>
                            </p:stCondLst>
                            <p:childTnLst>
                              <p:par>
                                <p:cTn id="79" presetID="53" presetClass="entr" presetSubtype="16" fill="hold" grpId="0" nodeType="after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p:cTn id="81" dur="500" fill="hold"/>
                                        <p:tgtEl>
                                          <p:spTgt spid="11"/>
                                        </p:tgtEl>
                                        <p:attrNameLst>
                                          <p:attrName>ppt_w</p:attrName>
                                        </p:attrNameLst>
                                      </p:cBhvr>
                                      <p:tavLst>
                                        <p:tav tm="0">
                                          <p:val>
                                            <p:fltVal val="0"/>
                                          </p:val>
                                        </p:tav>
                                        <p:tav tm="100000">
                                          <p:val>
                                            <p:strVal val="#ppt_w"/>
                                          </p:val>
                                        </p:tav>
                                      </p:tavLst>
                                    </p:anim>
                                    <p:anim calcmode="lin" valueType="num">
                                      <p:cBhvr>
                                        <p:cTn id="82" dur="500" fill="hold"/>
                                        <p:tgtEl>
                                          <p:spTgt spid="11"/>
                                        </p:tgtEl>
                                        <p:attrNameLst>
                                          <p:attrName>ppt_h</p:attrName>
                                        </p:attrNameLst>
                                      </p:cBhvr>
                                      <p:tavLst>
                                        <p:tav tm="0">
                                          <p:val>
                                            <p:fltVal val="0"/>
                                          </p:val>
                                        </p:tav>
                                        <p:tav tm="100000">
                                          <p:val>
                                            <p:strVal val="#ppt_h"/>
                                          </p:val>
                                        </p:tav>
                                      </p:tavLst>
                                    </p:anim>
                                    <p:animEffect transition="in" filter="fade">
                                      <p:cBhvr>
                                        <p:cTn id="83" dur="500"/>
                                        <p:tgtEl>
                                          <p:spTgt spid="11"/>
                                        </p:tgtEl>
                                      </p:cBhvr>
                                    </p:animEffect>
                                  </p:childTnLst>
                                </p:cTn>
                              </p:par>
                            </p:childTnLst>
                          </p:cTn>
                        </p:par>
                        <p:par>
                          <p:cTn id="84" fill="hold">
                            <p:stCondLst>
                              <p:cond delay="8500"/>
                            </p:stCondLst>
                            <p:childTnLst>
                              <p:par>
                                <p:cTn id="85" presetID="22" presetClass="entr" presetSubtype="4" fill="hold" grpId="0" nodeType="after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wipe(down)">
                                      <p:cBhvr>
                                        <p:cTn id="8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8" grpId="0" animBg="1"/>
      <p:bldP spid="20" grpId="0" animBg="1"/>
      <p:bldP spid="21" grpId="0" animBg="1"/>
      <p:bldP spid="22" grpId="0" animBg="1"/>
      <p:bldP spid="23" grpId="0" animBg="1"/>
      <p:bldP spid="24" grpId="0" animBg="1"/>
      <p:bldP spid="25" grpId="0" animBg="1"/>
      <p:bldP spid="49" grpId="0"/>
      <p:bldP spid="53" grpId="0" animBg="1"/>
      <p:bldP spid="5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2249</TotalTime>
  <Words>3836</Words>
  <Application>Microsoft Office PowerPoint</Application>
  <PresentationFormat>Custom</PresentationFormat>
  <Paragraphs>246</Paragraphs>
  <Slides>37</Slides>
  <Notes>8</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PowerPoint Presentation</vt:lpstr>
      <vt:lpstr>Introduction</vt:lpstr>
      <vt:lpstr>Description of the Dataset</vt:lpstr>
      <vt:lpstr>Description of the Dataset</vt:lpstr>
      <vt:lpstr>Description of the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Copyright Notice</dc:title>
  <dc:creator>james</dc:creator>
  <cp:lastModifiedBy>bwhizzy</cp:lastModifiedBy>
  <cp:revision>604</cp:revision>
  <dcterms:created xsi:type="dcterms:W3CDTF">2016-09-28T22:08:47Z</dcterms:created>
  <dcterms:modified xsi:type="dcterms:W3CDTF">2019-05-16T10:05:53Z</dcterms:modified>
</cp:coreProperties>
</file>